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EA97-9A87-4CEC-A08F-407D705EE0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661A1-658A-47F7-9419-C25D006F4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3DBDC-F108-4FC9-B702-FC28B3E09193}"/>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5" name="Footer Placeholder 4">
            <a:extLst>
              <a:ext uri="{FF2B5EF4-FFF2-40B4-BE49-F238E27FC236}">
                <a16:creationId xmlns:a16="http://schemas.microsoft.com/office/drawing/2014/main" id="{C9959D03-01A8-472F-A3F5-F0FD43918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F291C-3579-4895-8205-5EB6D5493EDF}"/>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178638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9794-37CB-417D-A6AE-93CB18729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4DECDA-EC6A-446B-8A83-2C02511246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F8965-9138-4848-B6EC-8C62CD7DCBE6}"/>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5" name="Footer Placeholder 4">
            <a:extLst>
              <a:ext uri="{FF2B5EF4-FFF2-40B4-BE49-F238E27FC236}">
                <a16:creationId xmlns:a16="http://schemas.microsoft.com/office/drawing/2014/main" id="{26BE00AE-F1CD-4466-AB33-58D479C8D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EBD2D-E66A-4CF4-9A07-8BF98740CEC1}"/>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2770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A068EF-3D19-4DBD-A0F5-93C8ABDA60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333514-7883-4EF8-8C6A-9DE790D607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7CB26-F97C-4C2B-A26F-1C2864FB4D6D}"/>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5" name="Footer Placeholder 4">
            <a:extLst>
              <a:ext uri="{FF2B5EF4-FFF2-40B4-BE49-F238E27FC236}">
                <a16:creationId xmlns:a16="http://schemas.microsoft.com/office/drawing/2014/main" id="{946DBF88-F117-41C8-A3F1-4ED344AA3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DAB0D-0A07-4E4A-A29F-0DEA571551CE}"/>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10870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2C59-7610-46DF-B5E8-F921C4EDB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93150-DD09-448D-9B9A-A9248B555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382DF-B967-4907-BEE9-BB7EF67FC3DD}"/>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5" name="Footer Placeholder 4">
            <a:extLst>
              <a:ext uri="{FF2B5EF4-FFF2-40B4-BE49-F238E27FC236}">
                <a16:creationId xmlns:a16="http://schemas.microsoft.com/office/drawing/2014/main" id="{097C7A0F-C231-45C2-AD90-2690F030C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00E31-7779-4E57-AB2E-D0611F50CFB8}"/>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205953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BDF2-31C3-436F-BF3F-812CF9998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FD5700-463B-4488-BAC4-497941771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604377-90CD-4AD0-9201-FBBDEAF6F450}"/>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5" name="Footer Placeholder 4">
            <a:extLst>
              <a:ext uri="{FF2B5EF4-FFF2-40B4-BE49-F238E27FC236}">
                <a16:creationId xmlns:a16="http://schemas.microsoft.com/office/drawing/2014/main" id="{EE4DFB14-485D-44A5-BEFF-B0FB14D47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F8E17-D564-4F07-B4F0-9F851306A5FF}"/>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360076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AC86-AF5F-4C66-906F-517A1245B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6F4B6-EBC1-4DA4-A1DB-FCDDA0F873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FE0D-7400-48D6-A4F8-25D0639ACD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B97CF4-6262-47D6-9E73-1CC87205D3B3}"/>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6" name="Footer Placeholder 5">
            <a:extLst>
              <a:ext uri="{FF2B5EF4-FFF2-40B4-BE49-F238E27FC236}">
                <a16:creationId xmlns:a16="http://schemas.microsoft.com/office/drawing/2014/main" id="{A305AD78-9D5E-47F1-BC2B-D1E17BCB8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E4E57-3E1B-4895-8630-9171AE88F025}"/>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410599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2ADA-BFA8-45A8-A2F0-A74C6FF4F3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643E4-4C41-4228-963E-F391EF29F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BBD064-DD51-4A9D-8DC0-94D034D264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A6315-3088-458D-BF85-CD4831ACA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CDAFCC-D7BA-44F8-A60C-CD459181E6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F65E4-73BB-4463-B56A-8599560C1C0C}"/>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8" name="Footer Placeholder 7">
            <a:extLst>
              <a:ext uri="{FF2B5EF4-FFF2-40B4-BE49-F238E27FC236}">
                <a16:creationId xmlns:a16="http://schemas.microsoft.com/office/drawing/2014/main" id="{D8625F58-EFD3-4BCC-B24D-3CEA69424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D48233-DE46-463C-B98F-98E551AB7274}"/>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296321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5258-FA3F-4DB1-89CE-3E2A321AD2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978DBC-2B77-4179-AE9D-782BC24AFE60}"/>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4" name="Footer Placeholder 3">
            <a:extLst>
              <a:ext uri="{FF2B5EF4-FFF2-40B4-BE49-F238E27FC236}">
                <a16:creationId xmlns:a16="http://schemas.microsoft.com/office/drawing/2014/main" id="{A83D1DE1-4488-4E24-9E64-5EA43DD8C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14FAEC-91ED-400C-B3BB-8CE6824E84A2}"/>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327771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9EC31-D3E4-424C-805C-5EF91304F2F6}"/>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3" name="Footer Placeholder 2">
            <a:extLst>
              <a:ext uri="{FF2B5EF4-FFF2-40B4-BE49-F238E27FC236}">
                <a16:creationId xmlns:a16="http://schemas.microsoft.com/office/drawing/2014/main" id="{04BE2938-13ED-4811-9256-1FB5061BEC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BFC89-9894-440E-A9C1-BA9162ACFB02}"/>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144153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B2C2-A298-4BD8-81A8-31EEFF9EA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9D0A2-3B9E-4891-BFF6-96B8A1174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3FE383-6F5A-4906-B1BA-A3327E8BD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A5137C-3B4C-4F0A-9515-C709CC80ACA8}"/>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6" name="Footer Placeholder 5">
            <a:extLst>
              <a:ext uri="{FF2B5EF4-FFF2-40B4-BE49-F238E27FC236}">
                <a16:creationId xmlns:a16="http://schemas.microsoft.com/office/drawing/2014/main" id="{3B9ED66D-715A-42B4-8129-91CE14D3D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AD53C-AAF5-47CC-8B2A-3D41B44D0217}"/>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370340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7AAF-2638-468F-8E84-076D260D9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C940A-4002-47A3-833E-BC1CCDFC2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5E485D-E034-470D-AB6B-3FB5D95E8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67433B-BBC0-4B43-99D9-1F18760304CF}"/>
              </a:ext>
            </a:extLst>
          </p:cNvPr>
          <p:cNvSpPr>
            <a:spLocks noGrp="1"/>
          </p:cNvSpPr>
          <p:nvPr>
            <p:ph type="dt" sz="half" idx="10"/>
          </p:nvPr>
        </p:nvSpPr>
        <p:spPr/>
        <p:txBody>
          <a:bodyPr/>
          <a:lstStyle/>
          <a:p>
            <a:fld id="{9E6C6879-0497-4781-AE13-7335AC843F15}" type="datetimeFigureOut">
              <a:rPr lang="en-US" smtClean="0"/>
              <a:t>11/6/2019</a:t>
            </a:fld>
            <a:endParaRPr lang="en-US"/>
          </a:p>
        </p:txBody>
      </p:sp>
      <p:sp>
        <p:nvSpPr>
          <p:cNvPr id="6" name="Footer Placeholder 5">
            <a:extLst>
              <a:ext uri="{FF2B5EF4-FFF2-40B4-BE49-F238E27FC236}">
                <a16:creationId xmlns:a16="http://schemas.microsoft.com/office/drawing/2014/main" id="{7938491E-3BA9-4B72-A734-5A07D1AE4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EA9BC-D94F-4C80-8BB5-4DF8D4A4F71C}"/>
              </a:ext>
            </a:extLst>
          </p:cNvPr>
          <p:cNvSpPr>
            <a:spLocks noGrp="1"/>
          </p:cNvSpPr>
          <p:nvPr>
            <p:ph type="sldNum" sz="quarter" idx="12"/>
          </p:nvPr>
        </p:nvSpPr>
        <p:spPr/>
        <p:txBody>
          <a:bodyPr/>
          <a:lstStyle/>
          <a:p>
            <a:fld id="{1ED59EA6-39D9-4F94-8FA3-FDB71E446B00}" type="slidenum">
              <a:rPr lang="en-US" smtClean="0"/>
              <a:t>‹#›</a:t>
            </a:fld>
            <a:endParaRPr lang="en-US"/>
          </a:p>
        </p:txBody>
      </p:sp>
    </p:spTree>
    <p:extLst>
      <p:ext uri="{BB962C8B-B14F-4D97-AF65-F5344CB8AC3E}">
        <p14:creationId xmlns:p14="http://schemas.microsoft.com/office/powerpoint/2010/main" val="266399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9FC55-DDA2-4E27-AEEA-C5C257613D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D7E7B-6618-4D22-8678-F18A7ED12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F2F1-033B-4E34-89AD-636129983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C6879-0497-4781-AE13-7335AC843F15}" type="datetimeFigureOut">
              <a:rPr lang="en-US" smtClean="0"/>
              <a:t>11/6/2019</a:t>
            </a:fld>
            <a:endParaRPr lang="en-US"/>
          </a:p>
        </p:txBody>
      </p:sp>
      <p:sp>
        <p:nvSpPr>
          <p:cNvPr id="5" name="Footer Placeholder 4">
            <a:extLst>
              <a:ext uri="{FF2B5EF4-FFF2-40B4-BE49-F238E27FC236}">
                <a16:creationId xmlns:a16="http://schemas.microsoft.com/office/drawing/2014/main" id="{6B6C5825-46FD-4187-A3F7-0DF6C338A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64B137-9140-471A-B032-806812852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59EA6-39D9-4F94-8FA3-FDB71E446B00}" type="slidenum">
              <a:rPr lang="en-US" smtClean="0"/>
              <a:t>‹#›</a:t>
            </a:fld>
            <a:endParaRPr lang="en-US"/>
          </a:p>
        </p:txBody>
      </p:sp>
    </p:spTree>
    <p:extLst>
      <p:ext uri="{BB962C8B-B14F-4D97-AF65-F5344CB8AC3E}">
        <p14:creationId xmlns:p14="http://schemas.microsoft.com/office/powerpoint/2010/main" val="363996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rticulations">
            <a:extLst>
              <a:ext uri="{FF2B5EF4-FFF2-40B4-BE49-F238E27FC236}">
                <a16:creationId xmlns:a16="http://schemas.microsoft.com/office/drawing/2014/main" id="{6A75F144-6D94-4482-AD18-6AD3ABF0A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78" y="1046923"/>
            <a:ext cx="10535479" cy="56369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9FBF3-7B2C-4E06-AD49-9B07E699399D}"/>
              </a:ext>
            </a:extLst>
          </p:cNvPr>
          <p:cNvSpPr/>
          <p:nvPr/>
        </p:nvSpPr>
        <p:spPr>
          <a:xfrm>
            <a:off x="960660" y="91611"/>
            <a:ext cx="10270697"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ARTICULATIONS – SKELETAL JOINTS</a:t>
            </a:r>
          </a:p>
        </p:txBody>
      </p:sp>
    </p:spTree>
    <p:extLst>
      <p:ext uri="{BB962C8B-B14F-4D97-AF65-F5344CB8AC3E}">
        <p14:creationId xmlns:p14="http://schemas.microsoft.com/office/powerpoint/2010/main" val="5520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116858-7D97-45F3-8282-2AF477439358}"/>
              </a:ext>
            </a:extLst>
          </p:cNvPr>
          <p:cNvSpPr/>
          <p:nvPr/>
        </p:nvSpPr>
        <p:spPr>
          <a:xfrm>
            <a:off x="352225" y="237385"/>
            <a:ext cx="52325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4. PLANE/Gliding </a:t>
            </a:r>
          </a:p>
        </p:txBody>
      </p:sp>
      <p:pic>
        <p:nvPicPr>
          <p:cNvPr id="9218" name="Picture 2" descr="Image result for plane joint">
            <a:extLst>
              <a:ext uri="{FF2B5EF4-FFF2-40B4-BE49-F238E27FC236}">
                <a16:creationId xmlns:a16="http://schemas.microsoft.com/office/drawing/2014/main" id="{4A0D7595-22E8-479A-BA20-D0D395047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25" y="1802295"/>
            <a:ext cx="4610100" cy="45057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lavicle and scapula joint">
            <a:extLst>
              <a:ext uri="{FF2B5EF4-FFF2-40B4-BE49-F238E27FC236}">
                <a16:creationId xmlns:a16="http://schemas.microsoft.com/office/drawing/2014/main" id="{2296CD9D-6A31-496F-8213-03BF8D1B4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680" y="2876550"/>
            <a:ext cx="4762500" cy="3981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2CC49F-8C34-48EC-898E-5B760A5C4E83}"/>
              </a:ext>
            </a:extLst>
          </p:cNvPr>
          <p:cNvSpPr txBox="1"/>
          <p:nvPr/>
        </p:nvSpPr>
        <p:spPr>
          <a:xfrm>
            <a:off x="225288" y="1007165"/>
            <a:ext cx="5512904" cy="1200329"/>
          </a:xfrm>
          <a:prstGeom prst="rect">
            <a:avLst/>
          </a:prstGeom>
          <a:noFill/>
        </p:spPr>
        <p:txBody>
          <a:bodyPr wrap="square" rtlCol="0">
            <a:spAutoFit/>
          </a:bodyPr>
          <a:lstStyle/>
          <a:p>
            <a:r>
              <a:rPr lang="en-US" dirty="0"/>
              <a:t> </a:t>
            </a:r>
            <a:r>
              <a:rPr lang="en-US" sz="2400" b="1" dirty="0"/>
              <a:t>a synovial joint which, under physiological conditions, allows only gliding movement.</a:t>
            </a:r>
          </a:p>
        </p:txBody>
      </p:sp>
      <p:pic>
        <p:nvPicPr>
          <p:cNvPr id="9222" name="Picture 6" descr="Image result for tarsal bone joints">
            <a:extLst>
              <a:ext uri="{FF2B5EF4-FFF2-40B4-BE49-F238E27FC236}">
                <a16:creationId xmlns:a16="http://schemas.microsoft.com/office/drawing/2014/main" id="{08D88AAF-B2DE-4462-AF16-DB39F6D7C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311" y="202095"/>
            <a:ext cx="523875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59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E65387-4100-4A4C-BEB7-7C7682340815}"/>
              </a:ext>
            </a:extLst>
          </p:cNvPr>
          <p:cNvSpPr/>
          <p:nvPr/>
        </p:nvSpPr>
        <p:spPr>
          <a:xfrm>
            <a:off x="322149" y="277144"/>
            <a:ext cx="311931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5. SADDLE</a:t>
            </a:r>
          </a:p>
        </p:txBody>
      </p:sp>
      <p:pic>
        <p:nvPicPr>
          <p:cNvPr id="10242" name="Picture 2" descr="Image result for saddle joint">
            <a:extLst>
              <a:ext uri="{FF2B5EF4-FFF2-40B4-BE49-F238E27FC236}">
                <a16:creationId xmlns:a16="http://schemas.microsoft.com/office/drawing/2014/main" id="{18ADCBD2-3782-4DF3-94CA-90AA1183F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48" y="2027582"/>
            <a:ext cx="7721922" cy="45532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179825-B361-40E5-A5D1-75B5593418D2}"/>
              </a:ext>
            </a:extLst>
          </p:cNvPr>
          <p:cNvSpPr txBox="1"/>
          <p:nvPr/>
        </p:nvSpPr>
        <p:spPr>
          <a:xfrm>
            <a:off x="225287" y="1120962"/>
            <a:ext cx="11529391" cy="1015663"/>
          </a:xfrm>
          <a:prstGeom prst="rect">
            <a:avLst/>
          </a:prstGeom>
          <a:noFill/>
        </p:spPr>
        <p:txBody>
          <a:bodyPr wrap="square" rtlCol="0">
            <a:spAutoFit/>
          </a:bodyPr>
          <a:lstStyle/>
          <a:p>
            <a:r>
              <a:rPr lang="en-US" sz="2000" b="1" dirty="0"/>
              <a:t>one of the bones forming the joint is shaped like a saddle with the other bone resting on it like a rider on a horse. Saddle joints provide stability to the bones while providing more flexibility than a hinge or gliding joint.</a:t>
            </a:r>
          </a:p>
        </p:txBody>
      </p:sp>
      <p:pic>
        <p:nvPicPr>
          <p:cNvPr id="10244" name="Picture 4" descr="Image result for saddle joint at thumb">
            <a:extLst>
              <a:ext uri="{FF2B5EF4-FFF2-40B4-BE49-F238E27FC236}">
                <a16:creationId xmlns:a16="http://schemas.microsoft.com/office/drawing/2014/main" id="{7696B5C1-8DE0-4F44-B15A-CE0C53B6A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071" y="1842051"/>
            <a:ext cx="4147930" cy="473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7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0189A0-2EC4-478A-9E93-4AE303B50AB8}"/>
              </a:ext>
            </a:extLst>
          </p:cNvPr>
          <p:cNvSpPr/>
          <p:nvPr/>
        </p:nvSpPr>
        <p:spPr>
          <a:xfrm>
            <a:off x="253075" y="104863"/>
            <a:ext cx="2621359"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 PIVOT</a:t>
            </a:r>
          </a:p>
        </p:txBody>
      </p:sp>
      <p:pic>
        <p:nvPicPr>
          <p:cNvPr id="11266" name="Picture 2" descr="Image result for pivot joint">
            <a:extLst>
              <a:ext uri="{FF2B5EF4-FFF2-40B4-BE49-F238E27FC236}">
                <a16:creationId xmlns:a16="http://schemas.microsoft.com/office/drawing/2014/main" id="{D4BF29BC-1583-49BF-9213-3EE1F809A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78" y="2133597"/>
            <a:ext cx="5936975" cy="48159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ivot joint atlas and axis">
            <a:extLst>
              <a:ext uri="{FF2B5EF4-FFF2-40B4-BE49-F238E27FC236}">
                <a16:creationId xmlns:a16="http://schemas.microsoft.com/office/drawing/2014/main" id="{0E3E4004-6578-40BC-8A16-957DDFEC3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268" y="1623386"/>
            <a:ext cx="5025887" cy="5035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FC4D67-C5EA-4CAB-AF1B-98ECAA84C14D}"/>
              </a:ext>
            </a:extLst>
          </p:cNvPr>
          <p:cNvSpPr txBox="1"/>
          <p:nvPr/>
        </p:nvSpPr>
        <p:spPr>
          <a:xfrm>
            <a:off x="2994991" y="198787"/>
            <a:ext cx="9197009" cy="1323439"/>
          </a:xfrm>
          <a:prstGeom prst="rect">
            <a:avLst/>
          </a:prstGeom>
          <a:noFill/>
        </p:spPr>
        <p:txBody>
          <a:bodyPr wrap="square" rtlCol="0">
            <a:spAutoFit/>
          </a:bodyPr>
          <a:lstStyle/>
          <a:p>
            <a:r>
              <a:rPr lang="en-US" sz="2000" b="1" dirty="0"/>
              <a:t>a joint  that allows only rotary movement around a single axis. The moving bone rotates within a ring that is formed from a second bone and adjoining ligament. One bone usually has a knobby protrusion while the other bone has a slight cavity that can rotate on that knobby protrusion</a:t>
            </a:r>
          </a:p>
        </p:txBody>
      </p:sp>
    </p:spTree>
    <p:extLst>
      <p:ext uri="{BB962C8B-B14F-4D97-AF65-F5344CB8AC3E}">
        <p14:creationId xmlns:p14="http://schemas.microsoft.com/office/powerpoint/2010/main" val="407864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0814D-3B52-45A8-B8CD-217AAC22FFA8}"/>
              </a:ext>
            </a:extLst>
          </p:cNvPr>
          <p:cNvSpPr/>
          <p:nvPr/>
        </p:nvSpPr>
        <p:spPr>
          <a:xfrm>
            <a:off x="518101" y="224133"/>
            <a:ext cx="11155811" cy="830997"/>
          </a:xfrm>
          <a:prstGeom prst="rect">
            <a:avLst/>
          </a:prstGeom>
          <a:noFill/>
        </p:spPr>
        <p:txBody>
          <a:bodyPr wrap="none" lIns="91440" tIns="45720" rIns="91440" bIns="45720">
            <a:spAutoFit/>
          </a:bodyPr>
          <a:lstStyle/>
          <a:p>
            <a:pPr algn="ctr"/>
            <a:r>
              <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Not All Articulations Allow Free Movement</a:t>
            </a:r>
          </a:p>
        </p:txBody>
      </p:sp>
      <p:sp>
        <p:nvSpPr>
          <p:cNvPr id="3" name="TextBox 2">
            <a:extLst>
              <a:ext uri="{FF2B5EF4-FFF2-40B4-BE49-F238E27FC236}">
                <a16:creationId xmlns:a16="http://schemas.microsoft.com/office/drawing/2014/main" id="{32CC11C8-29B3-41A5-B625-A880565F36A7}"/>
              </a:ext>
            </a:extLst>
          </p:cNvPr>
          <p:cNvSpPr txBox="1"/>
          <p:nvPr/>
        </p:nvSpPr>
        <p:spPr>
          <a:xfrm>
            <a:off x="226556" y="940905"/>
            <a:ext cx="5975464" cy="369332"/>
          </a:xfrm>
          <a:prstGeom prst="rect">
            <a:avLst/>
          </a:prstGeom>
          <a:noFill/>
        </p:spPr>
        <p:txBody>
          <a:bodyPr wrap="square" rtlCol="0">
            <a:spAutoFit/>
          </a:bodyPr>
          <a:lstStyle/>
          <a:p>
            <a:r>
              <a:rPr lang="en-US" dirty="0"/>
              <a:t>There are THREE main categories of Articulations:</a:t>
            </a:r>
          </a:p>
        </p:txBody>
      </p:sp>
      <p:sp>
        <p:nvSpPr>
          <p:cNvPr id="4" name="Rectangle 3">
            <a:extLst>
              <a:ext uri="{FF2B5EF4-FFF2-40B4-BE49-F238E27FC236}">
                <a16:creationId xmlns:a16="http://schemas.microsoft.com/office/drawing/2014/main" id="{781C2E2F-038D-43BC-8605-FC47B29D950C}"/>
              </a:ext>
            </a:extLst>
          </p:cNvPr>
          <p:cNvSpPr/>
          <p:nvPr/>
        </p:nvSpPr>
        <p:spPr>
          <a:xfrm>
            <a:off x="726320" y="1522850"/>
            <a:ext cx="10182788"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DIARTHROTIC/Synovial – Allows</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the most amount movement</a:t>
            </a:r>
          </a:p>
        </p:txBody>
      </p:sp>
      <p:sp>
        <p:nvSpPr>
          <p:cNvPr id="5" name="Rectangle 4">
            <a:extLst>
              <a:ext uri="{FF2B5EF4-FFF2-40B4-BE49-F238E27FC236}">
                <a16:creationId xmlns:a16="http://schemas.microsoft.com/office/drawing/2014/main" id="{F36650B5-7256-4939-BDD3-8BB75AD522E6}"/>
              </a:ext>
            </a:extLst>
          </p:cNvPr>
          <p:cNvSpPr/>
          <p:nvPr/>
        </p:nvSpPr>
        <p:spPr>
          <a:xfrm>
            <a:off x="556092" y="3364899"/>
            <a:ext cx="11000319"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 AMPHIARTHROTIC/Cartilaginous – </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Allow </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fairly limited movement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a:extLst>
              <a:ext uri="{FF2B5EF4-FFF2-40B4-BE49-F238E27FC236}">
                <a16:creationId xmlns:a16="http://schemas.microsoft.com/office/drawing/2014/main" id="{4E8A3441-C4FB-4CFB-AD74-75AAFA16C7CB}"/>
              </a:ext>
            </a:extLst>
          </p:cNvPr>
          <p:cNvSpPr/>
          <p:nvPr/>
        </p:nvSpPr>
        <p:spPr>
          <a:xfrm>
            <a:off x="307663" y="5167197"/>
            <a:ext cx="11576694"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 SYNARTHROTIC/Fibrous – Allow little</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 No Movement</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22473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5E54C-A69E-47D3-A7C5-8C4C470ED6D9}"/>
              </a:ext>
            </a:extLst>
          </p:cNvPr>
          <p:cNvSpPr/>
          <p:nvPr/>
        </p:nvSpPr>
        <p:spPr>
          <a:xfrm>
            <a:off x="397061" y="197629"/>
            <a:ext cx="681263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DIARTHROTIC/Synovial</a:t>
            </a:r>
          </a:p>
        </p:txBody>
      </p:sp>
      <p:sp>
        <p:nvSpPr>
          <p:cNvPr id="3" name="TextBox 2">
            <a:extLst>
              <a:ext uri="{FF2B5EF4-FFF2-40B4-BE49-F238E27FC236}">
                <a16:creationId xmlns:a16="http://schemas.microsoft.com/office/drawing/2014/main" id="{173EAD73-FECA-4823-B18F-90F9456E460A}"/>
              </a:ext>
            </a:extLst>
          </p:cNvPr>
          <p:cNvSpPr txBox="1"/>
          <p:nvPr/>
        </p:nvSpPr>
        <p:spPr>
          <a:xfrm>
            <a:off x="383809" y="1126434"/>
            <a:ext cx="11702174" cy="1200329"/>
          </a:xfrm>
          <a:prstGeom prst="rect">
            <a:avLst/>
          </a:prstGeom>
          <a:noFill/>
        </p:spPr>
        <p:txBody>
          <a:bodyPr wrap="square" rtlCol="0">
            <a:spAutoFit/>
          </a:bodyPr>
          <a:lstStyle/>
          <a:p>
            <a:r>
              <a:rPr lang="en-US" b="1" dirty="0"/>
              <a:t>“DIA” – Straight Through </a:t>
            </a:r>
          </a:p>
          <a:p>
            <a:r>
              <a:rPr lang="en-US" b="1" dirty="0"/>
              <a:t>Diarthrotic joints have two bones meet each other in a joint capsule. The joint capsule is lined with a synovial membrane that puts out a lubricating synovial fluid. Both bones are covered with smooth articular cartilage and there is a joint cavity/space between the bones.</a:t>
            </a:r>
          </a:p>
        </p:txBody>
      </p:sp>
      <p:pic>
        <p:nvPicPr>
          <p:cNvPr id="2050" name="Picture 2" descr="Image result for diarthrotic joint">
            <a:extLst>
              <a:ext uri="{FF2B5EF4-FFF2-40B4-BE49-F238E27FC236}">
                <a16:creationId xmlns:a16="http://schemas.microsoft.com/office/drawing/2014/main" id="{0F250C00-50F8-477D-BA7B-A5505E513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417" y="2120348"/>
            <a:ext cx="8123583" cy="45400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nee joint">
            <a:extLst>
              <a:ext uri="{FF2B5EF4-FFF2-40B4-BE49-F238E27FC236}">
                <a16:creationId xmlns:a16="http://schemas.microsoft.com/office/drawing/2014/main" id="{257A818D-00EB-48C1-88B4-F1523B6EE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75" y="2326763"/>
            <a:ext cx="3790625" cy="433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57460-5A11-4BD9-A957-D8041C076713}"/>
              </a:ext>
            </a:extLst>
          </p:cNvPr>
          <p:cNvSpPr/>
          <p:nvPr/>
        </p:nvSpPr>
        <p:spPr>
          <a:xfrm>
            <a:off x="73522" y="184380"/>
            <a:ext cx="9580059"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AMPHIARTHROTIC/Cartilaginous</a:t>
            </a:r>
          </a:p>
        </p:txBody>
      </p:sp>
      <p:sp>
        <p:nvSpPr>
          <p:cNvPr id="3" name="TextBox 2">
            <a:extLst>
              <a:ext uri="{FF2B5EF4-FFF2-40B4-BE49-F238E27FC236}">
                <a16:creationId xmlns:a16="http://schemas.microsoft.com/office/drawing/2014/main" id="{CD83F7F3-84DD-4E40-B665-48E0004E994E}"/>
              </a:ext>
            </a:extLst>
          </p:cNvPr>
          <p:cNvSpPr txBox="1"/>
          <p:nvPr/>
        </p:nvSpPr>
        <p:spPr>
          <a:xfrm>
            <a:off x="768626" y="1232452"/>
            <a:ext cx="9580058" cy="646331"/>
          </a:xfrm>
          <a:prstGeom prst="rect">
            <a:avLst/>
          </a:prstGeom>
          <a:noFill/>
        </p:spPr>
        <p:txBody>
          <a:bodyPr wrap="square" rtlCol="0">
            <a:spAutoFit/>
          </a:bodyPr>
          <a:lstStyle/>
          <a:p>
            <a:r>
              <a:rPr lang="en-US" b="1" dirty="0"/>
              <a:t>“AMPHI” – Blend of categories – In between – probably heard of the word “AMPHIBIAN”</a:t>
            </a:r>
          </a:p>
          <a:p>
            <a:r>
              <a:rPr lang="en-US" b="1" dirty="0"/>
              <a:t>Amphiarthrotic joints have two bones connect together with cartilage</a:t>
            </a:r>
          </a:p>
        </p:txBody>
      </p:sp>
      <p:pic>
        <p:nvPicPr>
          <p:cNvPr id="3074" name="Picture 2" descr="Image result for pubis symphysis amphiarthrotic">
            <a:extLst>
              <a:ext uri="{FF2B5EF4-FFF2-40B4-BE49-F238E27FC236}">
                <a16:creationId xmlns:a16="http://schemas.microsoft.com/office/drawing/2014/main" id="{EF2995F4-0145-42C6-9820-093EF61A9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296" y="1999760"/>
            <a:ext cx="5817704" cy="44900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ntervertebral joints">
            <a:extLst>
              <a:ext uri="{FF2B5EF4-FFF2-40B4-BE49-F238E27FC236}">
                <a16:creationId xmlns:a16="http://schemas.microsoft.com/office/drawing/2014/main" id="{71AF73F8-7904-44B7-BCA6-20100EBBF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17" y="2124502"/>
            <a:ext cx="5963479"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A765DF-458C-41E1-A460-3530EDACD388}"/>
              </a:ext>
            </a:extLst>
          </p:cNvPr>
          <p:cNvSpPr/>
          <p:nvPr/>
        </p:nvSpPr>
        <p:spPr>
          <a:xfrm>
            <a:off x="228726" y="171125"/>
            <a:ext cx="704327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SYNARTHROTIC/Fibrous</a:t>
            </a:r>
          </a:p>
        </p:txBody>
      </p:sp>
      <p:sp>
        <p:nvSpPr>
          <p:cNvPr id="3" name="TextBox 2">
            <a:extLst>
              <a:ext uri="{FF2B5EF4-FFF2-40B4-BE49-F238E27FC236}">
                <a16:creationId xmlns:a16="http://schemas.microsoft.com/office/drawing/2014/main" id="{437EE924-3D8F-43B8-BE44-D0C11E4EA2D1}"/>
              </a:ext>
            </a:extLst>
          </p:cNvPr>
          <p:cNvSpPr txBox="1"/>
          <p:nvPr/>
        </p:nvSpPr>
        <p:spPr>
          <a:xfrm>
            <a:off x="228727" y="1391478"/>
            <a:ext cx="11658474" cy="923330"/>
          </a:xfrm>
          <a:prstGeom prst="rect">
            <a:avLst/>
          </a:prstGeom>
          <a:noFill/>
        </p:spPr>
        <p:txBody>
          <a:bodyPr wrap="square" rtlCol="0">
            <a:spAutoFit/>
          </a:bodyPr>
          <a:lstStyle/>
          <a:p>
            <a:r>
              <a:rPr lang="en-US" b="1" dirty="0"/>
              <a:t>“SYN” – to put together.</a:t>
            </a:r>
          </a:p>
          <a:p>
            <a:r>
              <a:rPr lang="en-US" b="1" dirty="0" err="1"/>
              <a:t>Synarthrotic</a:t>
            </a:r>
            <a:r>
              <a:rPr lang="en-US" b="1" dirty="0"/>
              <a:t> joints are most often locked together with bony fibrous tissue. This allows the articulation a small amount of flex when pressure is applied.</a:t>
            </a:r>
          </a:p>
        </p:txBody>
      </p:sp>
      <p:pic>
        <p:nvPicPr>
          <p:cNvPr id="4098" name="Picture 2" descr="Image result for lambdoid suture">
            <a:extLst>
              <a:ext uri="{FF2B5EF4-FFF2-40B4-BE49-F238E27FC236}">
                <a16:creationId xmlns:a16="http://schemas.microsoft.com/office/drawing/2014/main" id="{548C224C-C7C7-41F4-89FC-9DF416523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26" y="2479258"/>
            <a:ext cx="6019800" cy="43787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oxal bone">
            <a:extLst>
              <a:ext uri="{FF2B5EF4-FFF2-40B4-BE49-F238E27FC236}">
                <a16:creationId xmlns:a16="http://schemas.microsoft.com/office/drawing/2014/main" id="{4BD4D18A-A9EC-4BAA-B170-34A5FCA32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256" y="2479258"/>
            <a:ext cx="5744945" cy="420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23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720B4-B737-4AF9-A710-20142F195C3B}"/>
              </a:ext>
            </a:extLst>
          </p:cNvPr>
          <p:cNvSpPr/>
          <p:nvPr/>
        </p:nvSpPr>
        <p:spPr>
          <a:xfrm>
            <a:off x="0" y="38607"/>
            <a:ext cx="12191999" cy="230832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HUMAN KINETICS – our focus is mostly</a:t>
            </a:r>
          </a:p>
          <a:p>
            <a:pPr algn="ctr"/>
            <a:r>
              <a:rPr lang="en-US" sz="4800" b="1" cap="none" spc="0" dirty="0">
                <a:ln/>
                <a:solidFill>
                  <a:schemeClr val="accent3"/>
                </a:solidFill>
                <a:effectLst/>
              </a:rPr>
              <a:t>on movement – therefore – DIARTHROTIC</a:t>
            </a:r>
          </a:p>
          <a:p>
            <a:pPr algn="ctr"/>
            <a:r>
              <a:rPr lang="en-US" sz="4800" b="1" dirty="0">
                <a:ln/>
                <a:solidFill>
                  <a:schemeClr val="accent3"/>
                </a:solidFill>
              </a:rPr>
              <a:t>JOINTS (Synovial Joints)</a:t>
            </a:r>
            <a:endParaRPr lang="en-US" sz="4800" b="1" cap="none" spc="0" dirty="0">
              <a:ln/>
              <a:solidFill>
                <a:schemeClr val="accent3"/>
              </a:solidFill>
              <a:effectLst/>
            </a:endParaRPr>
          </a:p>
        </p:txBody>
      </p:sp>
      <p:pic>
        <p:nvPicPr>
          <p:cNvPr id="5122" name="Picture 2" descr="Image result for Synovial joints">
            <a:extLst>
              <a:ext uri="{FF2B5EF4-FFF2-40B4-BE49-F238E27FC236}">
                <a16:creationId xmlns:a16="http://schemas.microsoft.com/office/drawing/2014/main" id="{8593DF1F-8BCD-4FDF-8A0C-FACA4A09F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67" y="2339370"/>
            <a:ext cx="8105775"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50D4BA-F94A-4E46-A9DD-E495FDAA5824}"/>
              </a:ext>
            </a:extLst>
          </p:cNvPr>
          <p:cNvSpPr txBox="1"/>
          <p:nvPr/>
        </p:nvSpPr>
        <p:spPr>
          <a:xfrm>
            <a:off x="596348" y="2941983"/>
            <a:ext cx="2610678" cy="1815882"/>
          </a:xfrm>
          <a:prstGeom prst="rect">
            <a:avLst/>
          </a:prstGeom>
          <a:noFill/>
        </p:spPr>
        <p:txBody>
          <a:bodyPr wrap="square" rtlCol="0">
            <a:spAutoFit/>
          </a:bodyPr>
          <a:lstStyle/>
          <a:p>
            <a:r>
              <a:rPr lang="en-US" sz="2800" b="1" dirty="0">
                <a:solidFill>
                  <a:srgbClr val="FF0000"/>
                </a:solidFill>
              </a:rPr>
              <a:t>We will be looking at 6 specific types of Synovial Joints</a:t>
            </a:r>
          </a:p>
        </p:txBody>
      </p:sp>
    </p:spTree>
    <p:extLst>
      <p:ext uri="{BB962C8B-B14F-4D97-AF65-F5344CB8AC3E}">
        <p14:creationId xmlns:p14="http://schemas.microsoft.com/office/powerpoint/2010/main" val="329639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8E119F-081C-4D6C-B64E-6BAD95D8F8BC}"/>
              </a:ext>
            </a:extLst>
          </p:cNvPr>
          <p:cNvSpPr/>
          <p:nvPr/>
        </p:nvSpPr>
        <p:spPr>
          <a:xfrm>
            <a:off x="72043" y="118115"/>
            <a:ext cx="45736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HINGE JOINT</a:t>
            </a:r>
          </a:p>
        </p:txBody>
      </p:sp>
      <p:sp>
        <p:nvSpPr>
          <p:cNvPr id="3" name="TextBox 2">
            <a:extLst>
              <a:ext uri="{FF2B5EF4-FFF2-40B4-BE49-F238E27FC236}">
                <a16:creationId xmlns:a16="http://schemas.microsoft.com/office/drawing/2014/main" id="{4DFD1F9A-9644-4DEE-AE70-380DB37D2F0A}"/>
              </a:ext>
            </a:extLst>
          </p:cNvPr>
          <p:cNvSpPr txBox="1"/>
          <p:nvPr/>
        </p:nvSpPr>
        <p:spPr>
          <a:xfrm>
            <a:off x="278297" y="1258957"/>
            <a:ext cx="11873947" cy="830997"/>
          </a:xfrm>
          <a:prstGeom prst="rect">
            <a:avLst/>
          </a:prstGeom>
          <a:noFill/>
        </p:spPr>
        <p:txBody>
          <a:bodyPr wrap="square" rtlCol="0">
            <a:spAutoFit/>
          </a:bodyPr>
          <a:lstStyle/>
          <a:p>
            <a:r>
              <a:rPr lang="en-US" sz="2400" dirty="0"/>
              <a:t>A hinge joint allows the joint angle to open up –</a:t>
            </a:r>
            <a:r>
              <a:rPr lang="en-US" sz="2400" dirty="0">
                <a:solidFill>
                  <a:srgbClr val="00B0F0"/>
                </a:solidFill>
              </a:rPr>
              <a:t>EXTENSION</a:t>
            </a:r>
            <a:r>
              <a:rPr lang="en-US" sz="2400" dirty="0"/>
              <a:t> or the joint angle to close down - </a:t>
            </a:r>
            <a:r>
              <a:rPr lang="en-US" sz="2400" dirty="0">
                <a:solidFill>
                  <a:srgbClr val="FF0000"/>
                </a:solidFill>
              </a:rPr>
              <a:t>FLEXION</a:t>
            </a:r>
          </a:p>
        </p:txBody>
      </p:sp>
      <p:pic>
        <p:nvPicPr>
          <p:cNvPr id="6146" name="Picture 2" descr="Image result for Hinge Joint at knee">
            <a:extLst>
              <a:ext uri="{FF2B5EF4-FFF2-40B4-BE49-F238E27FC236}">
                <a16:creationId xmlns:a16="http://schemas.microsoft.com/office/drawing/2014/main" id="{F7901B1E-1CDA-4E01-8B43-B05992A2D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43" y="2449995"/>
            <a:ext cx="3205369" cy="38712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finger flexion and extension">
            <a:extLst>
              <a:ext uri="{FF2B5EF4-FFF2-40B4-BE49-F238E27FC236}">
                <a16:creationId xmlns:a16="http://schemas.microsoft.com/office/drawing/2014/main" id="{260EF1F7-D36C-4317-B3BC-E4B1083C9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96327"/>
            <a:ext cx="4916555" cy="434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0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64099-436D-4B8A-81A0-C33FF9474A29}"/>
              </a:ext>
            </a:extLst>
          </p:cNvPr>
          <p:cNvSpPr/>
          <p:nvPr/>
        </p:nvSpPr>
        <p:spPr>
          <a:xfrm>
            <a:off x="243835" y="118115"/>
            <a:ext cx="627094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BALL AND SOCKET </a:t>
            </a:r>
          </a:p>
        </p:txBody>
      </p:sp>
      <p:sp>
        <p:nvSpPr>
          <p:cNvPr id="3" name="TextBox 2">
            <a:extLst>
              <a:ext uri="{FF2B5EF4-FFF2-40B4-BE49-F238E27FC236}">
                <a16:creationId xmlns:a16="http://schemas.microsoft.com/office/drawing/2014/main" id="{656E4BE6-F8AA-4438-8A34-491504A21356}"/>
              </a:ext>
            </a:extLst>
          </p:cNvPr>
          <p:cNvSpPr txBox="1"/>
          <p:nvPr/>
        </p:nvSpPr>
        <p:spPr>
          <a:xfrm>
            <a:off x="243835" y="1041445"/>
            <a:ext cx="10808478" cy="1200329"/>
          </a:xfrm>
          <a:prstGeom prst="rect">
            <a:avLst/>
          </a:prstGeom>
          <a:noFill/>
        </p:spPr>
        <p:txBody>
          <a:bodyPr wrap="square" rtlCol="0">
            <a:spAutoFit/>
          </a:bodyPr>
          <a:lstStyle/>
          <a:p>
            <a:r>
              <a:rPr lang="en-US" sz="2400" b="1" dirty="0"/>
              <a:t>- A Ball And Socket Joint has the greatest range of movement and types of movement. Types of joint movements include – Rotation, Circumduction, Abduction, Adduction, Flexion and Extension</a:t>
            </a:r>
          </a:p>
        </p:txBody>
      </p:sp>
      <p:pic>
        <p:nvPicPr>
          <p:cNvPr id="7170" name="Picture 2" descr="Image result for ball and socket joint">
            <a:extLst>
              <a:ext uri="{FF2B5EF4-FFF2-40B4-BE49-F238E27FC236}">
                <a16:creationId xmlns:a16="http://schemas.microsoft.com/office/drawing/2014/main" id="{044E8A17-A8AF-4DFB-B58D-10F37C5CE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4" y="2385391"/>
            <a:ext cx="4853195" cy="42141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all and socket joint at the hip">
            <a:extLst>
              <a:ext uri="{FF2B5EF4-FFF2-40B4-BE49-F238E27FC236}">
                <a16:creationId xmlns:a16="http://schemas.microsoft.com/office/drawing/2014/main" id="{3D1D9072-D9A9-4C90-9524-8BCFADAFE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947" y="2483126"/>
            <a:ext cx="5913369" cy="421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6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F78137-C6D2-4F73-BC4C-183D41A773E2}"/>
              </a:ext>
            </a:extLst>
          </p:cNvPr>
          <p:cNvSpPr/>
          <p:nvPr/>
        </p:nvSpPr>
        <p:spPr>
          <a:xfrm>
            <a:off x="208912" y="118115"/>
            <a:ext cx="684437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CONDYLOID/</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Elipsoid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7CB200E4-13F7-4A96-BE0B-7E1392C3D892}"/>
              </a:ext>
            </a:extLst>
          </p:cNvPr>
          <p:cNvSpPr txBox="1"/>
          <p:nvPr/>
        </p:nvSpPr>
        <p:spPr>
          <a:xfrm>
            <a:off x="208912" y="1152939"/>
            <a:ext cx="11983088" cy="1569660"/>
          </a:xfrm>
          <a:prstGeom prst="rect">
            <a:avLst/>
          </a:prstGeom>
          <a:noFill/>
        </p:spPr>
        <p:txBody>
          <a:bodyPr wrap="square" rtlCol="0">
            <a:spAutoFit/>
          </a:bodyPr>
          <a:lstStyle/>
          <a:p>
            <a:r>
              <a:rPr lang="en-US" sz="2400" b="1" dirty="0"/>
              <a:t>- The condyloid (ellipsoid) joint is a little like a down-scaled ball-and-socket.  One bone has an ovoid (oval) articular surface, or condyle that is received into an elliptical cavity. This permits movement in two planes, allowing flexion, extension, adduction, abduction, and some circumduction, but no rotation.</a:t>
            </a:r>
          </a:p>
        </p:txBody>
      </p:sp>
      <p:pic>
        <p:nvPicPr>
          <p:cNvPr id="8194" name="Picture 2" descr="Image result for condyloid joint">
            <a:extLst>
              <a:ext uri="{FF2B5EF4-FFF2-40B4-BE49-F238E27FC236}">
                <a16:creationId xmlns:a16="http://schemas.microsoft.com/office/drawing/2014/main" id="{B7DCF95E-B1F6-4621-A79E-883CD9C8B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12" y="2754914"/>
            <a:ext cx="6509940" cy="3984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1C6EA7-19C0-481D-B47A-240734FCFB17}"/>
              </a:ext>
            </a:extLst>
          </p:cNvPr>
          <p:cNvSpPr/>
          <p:nvPr/>
        </p:nvSpPr>
        <p:spPr>
          <a:xfrm>
            <a:off x="6520075" y="2213257"/>
            <a:ext cx="5463013" cy="1169551"/>
          </a:xfrm>
          <a:prstGeom prst="rect">
            <a:avLst/>
          </a:prstGeom>
        </p:spPr>
        <p:txBody>
          <a:bodyPr wrap="square">
            <a:spAutoFit/>
          </a:bodyPr>
          <a:lstStyle/>
          <a:p>
            <a:r>
              <a:rPr lang="en-US" sz="1400" dirty="0"/>
              <a:t>&lt;iframe width="640" height="480" </a:t>
            </a:r>
            <a:r>
              <a:rPr lang="en-US" sz="1400" dirty="0" err="1"/>
              <a:t>src</a:t>
            </a:r>
            <a:r>
              <a:rPr lang="en-US" sz="1400" dirty="0"/>
              <a:t>="https://www.youtube.com/embed/NeqkKHYkzCA" frameborder="0" allow="accelerometer; </a:t>
            </a:r>
            <a:r>
              <a:rPr lang="en-US" sz="1400" dirty="0" err="1"/>
              <a:t>autoplay</a:t>
            </a:r>
            <a:r>
              <a:rPr lang="en-US" sz="1400" dirty="0"/>
              <a:t>; encrypted-media; gyroscope; picture-in-pi</a:t>
            </a:r>
          </a:p>
          <a:p>
            <a:r>
              <a:rPr lang="en-US" sz="1400" dirty="0" err="1"/>
              <a:t>cture</a:t>
            </a:r>
            <a:r>
              <a:rPr lang="en-US" sz="1400" dirty="0"/>
              <a:t>" </a:t>
            </a:r>
            <a:r>
              <a:rPr lang="en-US" sz="1400" dirty="0" err="1"/>
              <a:t>allowfullscreen</a:t>
            </a:r>
            <a:r>
              <a:rPr lang="en-US" sz="1400" dirty="0"/>
              <a:t>&gt;&lt;/iframe&gt;</a:t>
            </a:r>
          </a:p>
        </p:txBody>
      </p:sp>
      <p:pic>
        <p:nvPicPr>
          <p:cNvPr id="8196" name="Picture 4" descr="Image result for condyloid joint location">
            <a:extLst>
              <a:ext uri="{FF2B5EF4-FFF2-40B4-BE49-F238E27FC236}">
                <a16:creationId xmlns:a16="http://schemas.microsoft.com/office/drawing/2014/main" id="{752176B8-E449-471A-93A6-E8241ED46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740" y="3690585"/>
            <a:ext cx="3686175" cy="285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9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355</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ARTICULATIONS – SKELETAL JOINTS</dc:title>
  <dc:creator>Cory Lesiuk</dc:creator>
  <cp:lastModifiedBy>Cory Lesiuk</cp:lastModifiedBy>
  <cp:revision>13</cp:revision>
  <dcterms:created xsi:type="dcterms:W3CDTF">2019-11-06T18:10:20Z</dcterms:created>
  <dcterms:modified xsi:type="dcterms:W3CDTF">2019-11-06T23:08:27Z</dcterms:modified>
</cp:coreProperties>
</file>