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1" r:id="rId16"/>
    <p:sldId id="270"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7CFDF-85AE-4179-BDFA-C41E76E854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35008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7CFDF-85AE-4179-BDFA-C41E76E854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124327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7CFDF-85AE-4179-BDFA-C41E76E854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160980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7CFDF-85AE-4179-BDFA-C41E76E854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61960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7CFDF-85AE-4179-BDFA-C41E76E854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376916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7CFDF-85AE-4179-BDFA-C41E76E854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395270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7CFDF-85AE-4179-BDFA-C41E76E85479}"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29776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7CFDF-85AE-4179-BDFA-C41E76E85479}"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163938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7CFDF-85AE-4179-BDFA-C41E76E85479}"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49052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7CFDF-85AE-4179-BDFA-C41E76E854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31453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7CFDF-85AE-4179-BDFA-C41E76E854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744C7E-4ED8-4058-B7FB-C89C2307784A}" type="slidenum">
              <a:rPr lang="en-US" smtClean="0"/>
              <a:t>‹#›</a:t>
            </a:fld>
            <a:endParaRPr lang="en-US"/>
          </a:p>
        </p:txBody>
      </p:sp>
    </p:spTree>
    <p:extLst>
      <p:ext uri="{BB962C8B-B14F-4D97-AF65-F5344CB8AC3E}">
        <p14:creationId xmlns:p14="http://schemas.microsoft.com/office/powerpoint/2010/main" val="122513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7CFDF-85AE-4179-BDFA-C41E76E85479}"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44C7E-4ED8-4058-B7FB-C89C2307784A}" type="slidenum">
              <a:rPr lang="en-US" smtClean="0"/>
              <a:t>‹#›</a:t>
            </a:fld>
            <a:endParaRPr lang="en-US"/>
          </a:p>
        </p:txBody>
      </p:sp>
    </p:spTree>
    <p:extLst>
      <p:ext uri="{BB962C8B-B14F-4D97-AF65-F5344CB8AC3E}">
        <p14:creationId xmlns:p14="http://schemas.microsoft.com/office/powerpoint/2010/main" val="193467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60648" y="76200"/>
            <a:ext cx="6622711"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SKELETAL SYSTEM</a:t>
            </a:r>
          </a:p>
          <a:p>
            <a:pPr algn="ctr"/>
            <a:r>
              <a:rPr lang="en-US" sz="5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BONE Identification</a:t>
            </a:r>
            <a:endParaRPr lang="en-US"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pic>
        <p:nvPicPr>
          <p:cNvPr id="1026" name="Picture 2" descr="http://images2.layoutsparks.com/1/194208/skeleton-bones-danger-ev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3598"/>
            <a:ext cx="9144000" cy="503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74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203"/>
            <a:ext cx="9296400" cy="830997"/>
          </a:xfrm>
          <a:prstGeom prst="rect">
            <a:avLst/>
          </a:prstGeom>
          <a:noFill/>
        </p:spPr>
        <p:txBody>
          <a:bodyPr wrap="square" lIns="91440" tIns="45720" rIns="91440" bIns="45720">
            <a:spAutoFit/>
          </a:bodyPr>
          <a:lstStyle/>
          <a:p>
            <a:pPr algn="ctr"/>
            <a:r>
              <a:rPr lang="en-US" sz="4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Let’s Start with the Upper Extremity</a:t>
            </a:r>
            <a:endParaRPr lang="en-US" sz="4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2052" name="Picture 4" descr="http://images.tutorvista.com/content/locomotion-animals/pelvic-girdle-forelimb-bones-struc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4191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762000"/>
            <a:ext cx="5105400" cy="2246769"/>
          </a:xfrm>
          <a:prstGeom prst="rect">
            <a:avLst/>
          </a:prstGeom>
          <a:noFill/>
        </p:spPr>
        <p:txBody>
          <a:bodyPr wrap="square" rtlCol="0">
            <a:spAutoFit/>
          </a:bodyPr>
          <a:lstStyle/>
          <a:p>
            <a:r>
              <a:rPr lang="en-US" sz="2000" b="1" dirty="0" smtClean="0">
                <a:solidFill>
                  <a:srgbClr val="3333FF"/>
                </a:solidFill>
              </a:rPr>
              <a:t>A bit of a struggle to remember how the Radius and Ulna are oriented.  In the ANATOMICAL Position, the Radius is lateral to the Ulna. To RADIATE – means to travel outward from a central source. The distal epiphysis of the Radius is the primary support for the wrist bones.</a:t>
            </a:r>
            <a:endParaRPr lang="en-US" sz="2000" b="1" dirty="0">
              <a:solidFill>
                <a:srgbClr val="3333FF"/>
              </a:solidFill>
            </a:endParaRPr>
          </a:p>
        </p:txBody>
      </p:sp>
      <p:pic>
        <p:nvPicPr>
          <p:cNvPr id="2054" name="Picture 6" descr="http://classconnection.s3.amazonaws.com/484/flashcards/587484/jpg/carpal_bones1309376684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00400"/>
            <a:ext cx="4191000" cy="36367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4114800"/>
            <a:ext cx="1676399" cy="2585323"/>
          </a:xfrm>
          <a:prstGeom prst="rect">
            <a:avLst/>
          </a:prstGeom>
          <a:noFill/>
        </p:spPr>
        <p:txBody>
          <a:bodyPr wrap="square" rtlCol="0">
            <a:spAutoFit/>
          </a:bodyPr>
          <a:lstStyle/>
          <a:p>
            <a:r>
              <a:rPr lang="en-US" b="1" dirty="0" smtClean="0">
                <a:solidFill>
                  <a:srgbClr val="009900"/>
                </a:solidFill>
              </a:rPr>
              <a:t>Good News: Although there are 8 separate wrist bones we just need to know that these 8 bones are called CARPALS</a:t>
            </a:r>
            <a:endParaRPr lang="en-US" b="1" dirty="0">
              <a:solidFill>
                <a:srgbClr val="009900"/>
              </a:solidFill>
            </a:endParaRPr>
          </a:p>
        </p:txBody>
      </p:sp>
    </p:spTree>
    <p:extLst>
      <p:ext uri="{BB962C8B-B14F-4D97-AF65-F5344CB8AC3E}">
        <p14:creationId xmlns:p14="http://schemas.microsoft.com/office/powerpoint/2010/main" val="291399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8930"/>
            <a:ext cx="321113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HAND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http://media-2.web.britannica.com/eb-media/94/99194-004-1EA8A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4241104"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762000"/>
            <a:ext cx="4038600" cy="1200329"/>
          </a:xfrm>
          <a:prstGeom prst="rect">
            <a:avLst/>
          </a:prstGeom>
          <a:noFill/>
        </p:spPr>
        <p:txBody>
          <a:bodyPr wrap="square" rtlCol="0">
            <a:spAutoFit/>
          </a:bodyPr>
          <a:lstStyle/>
          <a:p>
            <a:r>
              <a:rPr lang="en-US" sz="2400" dirty="0" smtClean="0">
                <a:solidFill>
                  <a:srgbClr val="FF0000"/>
                </a:solidFill>
              </a:rPr>
              <a:t>Each finger bone is called a PHALANX, plural form, they are called PHALANGES</a:t>
            </a:r>
            <a:endParaRPr lang="en-US" sz="2400" dirty="0">
              <a:solidFill>
                <a:srgbClr val="FF0000"/>
              </a:solidFill>
            </a:endParaRPr>
          </a:p>
        </p:txBody>
      </p:sp>
      <p:pic>
        <p:nvPicPr>
          <p:cNvPr id="1028" name="Picture 4" descr="http://t0.gstatic.com/images?q=tbn:ANd9GcRc3OOTh_aW96brgFOXNBiSnDQIYyObHD0qD4rl9L6P-aBok3L0aZQkfsEe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733800" cy="4078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6135789"/>
            <a:ext cx="6248400" cy="646331"/>
          </a:xfrm>
          <a:prstGeom prst="rect">
            <a:avLst/>
          </a:prstGeom>
          <a:noFill/>
        </p:spPr>
        <p:txBody>
          <a:bodyPr wrap="square" rtlCol="0">
            <a:spAutoFit/>
          </a:bodyPr>
          <a:lstStyle/>
          <a:p>
            <a:r>
              <a:rPr lang="en-US" b="1" dirty="0" smtClean="0">
                <a:solidFill>
                  <a:srgbClr val="009900"/>
                </a:solidFill>
              </a:rPr>
              <a:t>Recall words like “Metamorphosis” and “Metastasis”.  META = To Go Beyond/Afterward – So Metacarpal makes good sense</a:t>
            </a:r>
            <a:endParaRPr lang="en-US" b="1" dirty="0">
              <a:solidFill>
                <a:srgbClr val="009900"/>
              </a:solidFill>
            </a:endParaRPr>
          </a:p>
        </p:txBody>
      </p:sp>
    </p:spTree>
    <p:extLst>
      <p:ext uri="{BB962C8B-B14F-4D97-AF65-F5344CB8AC3E}">
        <p14:creationId xmlns:p14="http://schemas.microsoft.com/office/powerpoint/2010/main" val="231138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04281" cy="769441"/>
          </a:xfrm>
          <a:prstGeom prst="rect">
            <a:avLst/>
          </a:prstGeom>
          <a:no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Shoulder GIRDLE</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50" name="Picture 2" descr="http://thesebonesofmine.files.wordpress.com/2011/05/shoulder_anatomy_poster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 y="1380530"/>
            <a:ext cx="3530246" cy="5325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houlderdoc.co.uk/img/shoulderdoc/bon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605" y="2514600"/>
            <a:ext cx="564819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2.gstatic.com/images?q=tbn:ANd9GcQu23B8XTu6fwdf0-ZNCvkeS7pPlpggdfL283BR1jpoOnuqdq-xWyIlQpt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2400"/>
            <a:ext cx="3886200" cy="245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966" y="76200"/>
            <a:ext cx="8700075" cy="923330"/>
          </a:xfrm>
          <a:prstGeom prst="rect">
            <a:avLst/>
          </a:prstGeom>
        </p:spPr>
        <p:txBody>
          <a:bodyPr wrap="none">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NOW for the Lower Extremity</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3074" name="Picture 2" descr="http://home.comcast.net/~wnor/llbones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39" y="962996"/>
            <a:ext cx="2169462" cy="58584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roualb.faculty.mjc.edu/Course%20Materials/Elementary%20Anatomy%20and%20Physiology%2050/Lecture%20outlines/05_25Figur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199" y="962996"/>
            <a:ext cx="6051841" cy="578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3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1560" y="457200"/>
            <a:ext cx="298088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FOOT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http://t2.gstatic.com/images?q=tbn:ANd9GcQ2M2xNldFVKYtA1KXx2k0m9uIJgzHJqCD0nR2R4nz_k3EKHqt9LBxwxP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359"/>
            <a:ext cx="3581400" cy="5100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1196876"/>
            <a:ext cx="7010400" cy="2308324"/>
          </a:xfrm>
          <a:prstGeom prst="rect">
            <a:avLst/>
          </a:prstGeom>
          <a:noFill/>
        </p:spPr>
        <p:txBody>
          <a:bodyPr wrap="square" rtlCol="0">
            <a:spAutoFit/>
          </a:bodyPr>
          <a:lstStyle/>
          <a:p>
            <a:r>
              <a:rPr lang="en-US" sz="2400" b="1" dirty="0" smtClean="0">
                <a:solidFill>
                  <a:srgbClr val="3333FF"/>
                </a:solidFill>
              </a:rPr>
              <a:t>The FOOT is very homologous to the HAND. Instead of 8 wrist bones (CARPALS) it possesses 7 ankle/heel bones collectively known as TARSALS.  We need to know the name for two of these specific Tarsals.  The biggest heel bone is the CALCANEOUS, another fairly large Tarsal is the TALUS.</a:t>
            </a:r>
            <a:endParaRPr lang="en-US" sz="2400" b="1" dirty="0">
              <a:solidFill>
                <a:srgbClr val="3333FF"/>
              </a:solidFill>
            </a:endParaRPr>
          </a:p>
        </p:txBody>
      </p:sp>
      <p:pic>
        <p:nvPicPr>
          <p:cNvPr id="4100" name="Picture 4" descr="http://farm5.staticflickr.com/4120/4849503430_66618246fe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05200"/>
            <a:ext cx="5429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2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311" y="295870"/>
            <a:ext cx="452938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FOOT Anatomy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www.pt.ntu.edu.tw/hmchai/SurfaceAnatomy/SFAlower/AnkleFoot.files/FootB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55" y="1524000"/>
            <a:ext cx="698909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5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6853" y="76200"/>
            <a:ext cx="55503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PELVIC GIRDLE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http://www.heumann.org/body.of.knowledge/a2/pelv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9530"/>
            <a:ext cx="4419604" cy="54012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xploringnature.org/graphics/glossary/pelv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628899"/>
            <a:ext cx="4438650"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4" y="1066800"/>
            <a:ext cx="4571996" cy="1569660"/>
          </a:xfrm>
          <a:prstGeom prst="rect">
            <a:avLst/>
          </a:prstGeom>
          <a:noFill/>
        </p:spPr>
        <p:txBody>
          <a:bodyPr wrap="square" rtlCol="0">
            <a:spAutoFit/>
          </a:bodyPr>
          <a:lstStyle/>
          <a:p>
            <a:r>
              <a:rPr lang="en-US" sz="2400" b="1" dirty="0" smtClean="0">
                <a:solidFill>
                  <a:srgbClr val="009900"/>
                </a:solidFill>
              </a:rPr>
              <a:t>The hip bone properly termed the COXAL bone, actually consists of three smaller bones fused together</a:t>
            </a:r>
            <a:endParaRPr lang="en-US" sz="2400" b="1" dirty="0">
              <a:solidFill>
                <a:srgbClr val="009900"/>
              </a:solidFill>
            </a:endParaRPr>
          </a:p>
        </p:txBody>
      </p:sp>
    </p:spTree>
    <p:extLst>
      <p:ext uri="{BB962C8B-B14F-4D97-AF65-F5344CB8AC3E}">
        <p14:creationId xmlns:p14="http://schemas.microsoft.com/office/powerpoint/2010/main" val="265330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5019" y="67270"/>
            <a:ext cx="725397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Divisions of the Skeleton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www.encognitive.com/images/skeletal-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800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762000"/>
            <a:ext cx="4114800" cy="6186309"/>
          </a:xfrm>
          <a:prstGeom prst="rect">
            <a:avLst/>
          </a:prstGeom>
        </p:spPr>
        <p:txBody>
          <a:bodyPr wrap="square">
            <a:spAutoFit/>
          </a:bodyPr>
          <a:lstStyle/>
          <a:p>
            <a:pPr lvl="0" algn="ctr"/>
            <a:r>
              <a:rPr lang="en-US" sz="3600" b="1" dirty="0" smtClean="0">
                <a:ln w="10541" cmpd="sng">
                  <a:solidFill>
                    <a:srgbClr val="4F81BD">
                      <a:shade val="88000"/>
                      <a:satMod val="110000"/>
                    </a:srgbClr>
                  </a:solidFill>
                  <a:prstDash val="solid"/>
                </a:ln>
                <a:solidFill>
                  <a:srgbClr val="FF0000"/>
                </a:solidFill>
              </a:rPr>
              <a:t>The body is divided into two major divisions.  </a:t>
            </a:r>
            <a:r>
              <a:rPr lang="en-US" sz="3600" b="1" dirty="0" smtClean="0">
                <a:ln w="10541" cmpd="sng">
                  <a:solidFill>
                    <a:srgbClr val="4F81BD">
                      <a:shade val="88000"/>
                      <a:satMod val="110000"/>
                    </a:srgbClr>
                  </a:solidFill>
                  <a:prstDash val="solid"/>
                </a:ln>
                <a:solidFill>
                  <a:schemeClr val="tx1">
                    <a:lumMod val="50000"/>
                    <a:lumOff val="50000"/>
                  </a:schemeClr>
                </a:solidFill>
              </a:rPr>
              <a:t>The AXIAL division (Head, Neck</a:t>
            </a:r>
            <a:r>
              <a:rPr lang="en-US" sz="3600" b="1" dirty="0">
                <a:ln w="10541" cmpd="sng">
                  <a:solidFill>
                    <a:srgbClr val="4F81BD">
                      <a:shade val="88000"/>
                      <a:satMod val="110000"/>
                    </a:srgbClr>
                  </a:solidFill>
                  <a:prstDash val="solid"/>
                </a:ln>
                <a:solidFill>
                  <a:schemeClr val="tx1">
                    <a:lumMod val="50000"/>
                    <a:lumOff val="50000"/>
                  </a:schemeClr>
                </a:solidFill>
              </a:rPr>
              <a:t> </a:t>
            </a:r>
            <a:r>
              <a:rPr lang="en-US" sz="3600" b="1" dirty="0" smtClean="0">
                <a:ln w="10541" cmpd="sng">
                  <a:solidFill>
                    <a:srgbClr val="4F81BD">
                      <a:shade val="88000"/>
                      <a:satMod val="110000"/>
                    </a:srgbClr>
                  </a:solidFill>
                  <a:prstDash val="solid"/>
                </a:ln>
                <a:solidFill>
                  <a:schemeClr val="tx1">
                    <a:lumMod val="50000"/>
                    <a:lumOff val="50000"/>
                  </a:schemeClr>
                </a:solidFill>
              </a:rPr>
              <a:t>and  Trunk) </a:t>
            </a: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and the</a:t>
            </a:r>
          </a:p>
          <a:p>
            <a:pPr lvl="0" algn="ctr"/>
            <a:r>
              <a:rPr lang="en-US" sz="3600" b="1" dirty="0" smtClean="0">
                <a:ln w="10541" cmpd="sng">
                  <a:solidFill>
                    <a:srgbClr val="4F81BD">
                      <a:shade val="88000"/>
                      <a:satMod val="110000"/>
                    </a:srgbClr>
                  </a:solidFill>
                  <a:prstDash val="solid"/>
                </a:ln>
                <a:solidFill>
                  <a:srgbClr val="7030A0"/>
                </a:solidFill>
              </a:rPr>
              <a:t>APPENDICULAR division (Upper and Lower Extremities) </a:t>
            </a: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a:t>
            </a:r>
            <a:r>
              <a:rPr lang="en-US" sz="3600" b="1" dirty="0" smtClean="0">
                <a:ln w="10541" cmpd="sng">
                  <a:solidFill>
                    <a:srgbClr val="4F81BD">
                      <a:shade val="88000"/>
                      <a:satMod val="110000"/>
                    </a:srgbClr>
                  </a:solidFill>
                  <a:prstDash val="solid"/>
                </a:ln>
                <a:solidFill>
                  <a:srgbClr val="FF0000"/>
                </a:solidFill>
              </a:rPr>
              <a:t>we call them arms and legs – but not anymore!</a:t>
            </a:r>
            <a:endParaRPr lang="en-US" sz="3600" b="1" dirty="0">
              <a:ln w="10541" cmpd="sng">
                <a:solidFill>
                  <a:srgbClr val="4F81BD">
                    <a:shade val="88000"/>
                    <a:satMod val="110000"/>
                  </a:srgbClr>
                </a:solidFill>
                <a:prstDash val="solid"/>
              </a:ln>
              <a:solidFill>
                <a:srgbClr val="FF0000"/>
              </a:solidFill>
            </a:endParaRPr>
          </a:p>
        </p:txBody>
      </p:sp>
    </p:spTree>
    <p:extLst>
      <p:ext uri="{BB962C8B-B14F-4D97-AF65-F5344CB8AC3E}">
        <p14:creationId xmlns:p14="http://schemas.microsoft.com/office/powerpoint/2010/main" val="350419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6649" y="76200"/>
            <a:ext cx="469070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AXIAL DIVISION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194" name="Picture 2" descr="http://ittcs.files.wordpress.com/2010/05/img_0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2" y="999530"/>
            <a:ext cx="3560618" cy="5858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ttcs.files.wordpress.com/2010/05/img_01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41148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4064675"/>
            <a:ext cx="1219200" cy="2031325"/>
          </a:xfrm>
          <a:prstGeom prst="rect">
            <a:avLst/>
          </a:prstGeom>
          <a:noFill/>
        </p:spPr>
        <p:txBody>
          <a:bodyPr wrap="square" rtlCol="0">
            <a:spAutoFit/>
          </a:bodyPr>
          <a:lstStyle/>
          <a:p>
            <a:r>
              <a:rPr lang="en-US" dirty="0" smtClean="0"/>
              <a:t>Need to </a:t>
            </a:r>
          </a:p>
          <a:p>
            <a:r>
              <a:rPr lang="en-US" dirty="0" smtClean="0"/>
              <a:t>Know about</a:t>
            </a:r>
          </a:p>
          <a:p>
            <a:r>
              <a:rPr lang="en-US" dirty="0" smtClean="0"/>
              <a:t>35 key bones, structures, terms</a:t>
            </a:r>
            <a:endParaRPr lang="en-US" dirty="0"/>
          </a:p>
        </p:txBody>
      </p:sp>
      <p:sp>
        <p:nvSpPr>
          <p:cNvPr id="2" name="TextBox 1"/>
          <p:cNvSpPr txBox="1"/>
          <p:nvPr/>
        </p:nvSpPr>
        <p:spPr>
          <a:xfrm>
            <a:off x="3733800" y="990600"/>
            <a:ext cx="1219200" cy="2862322"/>
          </a:xfrm>
          <a:prstGeom prst="rect">
            <a:avLst/>
          </a:prstGeom>
          <a:noFill/>
        </p:spPr>
        <p:txBody>
          <a:bodyPr wrap="square" rtlCol="0">
            <a:spAutoFit/>
          </a:bodyPr>
          <a:lstStyle/>
          <a:p>
            <a:r>
              <a:rPr lang="en-US" dirty="0" smtClean="0"/>
              <a:t>Try to remember the word AXIS – a straight  line through which something rotates</a:t>
            </a:r>
            <a:endParaRPr lang="en-US" dirty="0"/>
          </a:p>
        </p:txBody>
      </p:sp>
    </p:spTree>
    <p:extLst>
      <p:ext uri="{BB962C8B-B14F-4D97-AF65-F5344CB8AC3E}">
        <p14:creationId xmlns:p14="http://schemas.microsoft.com/office/powerpoint/2010/main" val="140758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6708" y="67270"/>
            <a:ext cx="591059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AXIAL DIVISION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92173" y="838200"/>
            <a:ext cx="763202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Let’s start with the SKULL.</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descr="http://upload.wikimedia.org/wikipedia/commons/4/47/Skull_b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840" y="1761530"/>
            <a:ext cx="5420160" cy="49440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ainbowbody.com/images/skull_bones_top_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2023466"/>
            <a:ext cx="3789218" cy="468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7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335" y="76200"/>
            <a:ext cx="826386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Skulls are so “IN” right now!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http://carmelvalleychiropractor.com/clients/153/images/latskulllabel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5791200" cy="52345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ltspiration.com/wp-content/uploads/2013/04/Skull-Tatto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933" y="1588592"/>
            <a:ext cx="29908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21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307969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SPINE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http://www.spinehealth.com/blog/wp-content/uploads/2011/02/spine_post_b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9436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2.gstatic.com/images?q=tbn:ANd9GcTsCx_225i47_iEZ1yZs2IHPTcPTT4b-zVpg6bcKUF7P-Pfm7EqnoyCBAt5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24200"/>
            <a:ext cx="3124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pineuniverse.com/sites/default/files/legacy-images/atlasaxis3-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igfootencounters.com/images/hyoid_b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76200"/>
            <a:ext cx="331123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97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239" y="76200"/>
            <a:ext cx="851553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Typical Vertebra Anatomy</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146" name="Picture 2" descr="http://www.triangledisc.com/images/4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844" y="3124200"/>
            <a:ext cx="4140011"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fpnotebook.com/_media/LumbarSpineAnatomyVerteb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9647"/>
            <a:ext cx="6477000" cy="2794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chiro.org/LINKS/GRAPHICS/Vertebral_Seg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4038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9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12" y="0"/>
            <a:ext cx="8645380"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RIB CAGE and Breast Bone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170" name="Picture 2" descr="http://thesebonesofmine.files.wordpress.com/2011/05/rib-c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730"/>
            <a:ext cx="6629400" cy="56298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762000"/>
            <a:ext cx="2590800" cy="6186309"/>
          </a:xfrm>
          <a:prstGeom prst="rect">
            <a:avLst/>
          </a:prstGeom>
          <a:noFill/>
        </p:spPr>
        <p:txBody>
          <a:bodyPr wrap="square" rtlCol="0">
            <a:spAutoFit/>
          </a:bodyPr>
          <a:lstStyle/>
          <a:p>
            <a:pPr marL="285750" indent="-285750">
              <a:buFontTx/>
              <a:buChar char="-"/>
            </a:pPr>
            <a:r>
              <a:rPr lang="en-US" sz="2200" b="1" dirty="0" smtClean="0"/>
              <a:t>The first 7 ribs (T1-T7) are </a:t>
            </a:r>
            <a:r>
              <a:rPr lang="en-US" sz="2200" b="1" dirty="0" smtClean="0">
                <a:solidFill>
                  <a:srgbClr val="FF0000"/>
                </a:solidFill>
              </a:rPr>
              <a:t>TRUE ribs.  </a:t>
            </a:r>
          </a:p>
          <a:p>
            <a:pPr marL="285750" indent="-285750">
              <a:buFontTx/>
              <a:buChar char="-"/>
            </a:pPr>
            <a:r>
              <a:rPr lang="en-US" sz="2200" b="1" dirty="0" smtClean="0"/>
              <a:t>The next three ribs (T8-T10) are </a:t>
            </a:r>
            <a:r>
              <a:rPr lang="en-US" sz="2200" b="1" dirty="0" smtClean="0">
                <a:solidFill>
                  <a:srgbClr val="3333FF"/>
                </a:solidFill>
              </a:rPr>
              <a:t>FALSE ribs. </a:t>
            </a:r>
            <a:r>
              <a:rPr lang="en-US" sz="2200" b="1" dirty="0" smtClean="0"/>
              <a:t>They still attach to Sternum, but piggy back their costal cartilage onto T7 ribs cartilage.</a:t>
            </a:r>
          </a:p>
          <a:p>
            <a:pPr marL="285750" indent="-285750">
              <a:buFontTx/>
              <a:buChar char="-"/>
            </a:pPr>
            <a:r>
              <a:rPr lang="en-US" sz="2200" b="1" dirty="0" smtClean="0"/>
              <a:t>The last two ribs (T11-T12) are </a:t>
            </a:r>
            <a:r>
              <a:rPr lang="en-US" sz="2200" b="1" dirty="0" smtClean="0">
                <a:solidFill>
                  <a:srgbClr val="009900"/>
                </a:solidFill>
              </a:rPr>
              <a:t>FLOATING ribs. </a:t>
            </a:r>
            <a:r>
              <a:rPr lang="en-US" sz="2200" b="1" dirty="0" smtClean="0"/>
              <a:t>They do not make an anterior attachment.</a:t>
            </a:r>
            <a:endParaRPr lang="en-US" sz="2200" b="1" dirty="0"/>
          </a:p>
        </p:txBody>
      </p:sp>
    </p:spTree>
    <p:extLst>
      <p:ext uri="{BB962C8B-B14F-4D97-AF65-F5344CB8AC3E}">
        <p14:creationId xmlns:p14="http://schemas.microsoft.com/office/powerpoint/2010/main" val="308342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8831" y="152400"/>
            <a:ext cx="7486345" cy="923330"/>
          </a:xfrm>
          <a:prstGeom prst="rect">
            <a:avLst/>
          </a:prstGeom>
        </p:spPr>
        <p:txBody>
          <a:bodyPr wrap="none">
            <a:spAutoFit/>
          </a:bodyPr>
          <a:lstStyle/>
          <a:p>
            <a:pPr algn="ctr"/>
            <a:r>
              <a:rPr lang="en-US" sz="5400" b="1" dirty="0" smtClean="0">
                <a:ln w="11430"/>
                <a:solidFill>
                  <a:schemeClr val="accent4">
                    <a:lumMod val="60000"/>
                    <a:lumOff val="40000"/>
                  </a:schemeClr>
                </a:solidFill>
                <a:effectLst>
                  <a:outerShdw blurRad="80000" dist="40000" dir="5040000" algn="tl">
                    <a:srgbClr val="000000">
                      <a:alpha val="30000"/>
                    </a:srgbClr>
                  </a:outerShdw>
                </a:effectLst>
              </a:rPr>
              <a:t>APPENDICULAR </a:t>
            </a:r>
            <a:r>
              <a:rPr lang="en-US" sz="5400" b="1" dirty="0">
                <a:ln w="11430"/>
                <a:solidFill>
                  <a:schemeClr val="accent4">
                    <a:lumMod val="60000"/>
                    <a:lumOff val="40000"/>
                  </a:schemeClr>
                </a:solidFill>
                <a:effectLst>
                  <a:outerShdw blurRad="80000" dist="40000" dir="5040000" algn="tl">
                    <a:srgbClr val="000000">
                      <a:alpha val="30000"/>
                    </a:srgbClr>
                  </a:outerShdw>
                </a:effectLst>
              </a:rPr>
              <a:t>DIVISION</a:t>
            </a:r>
          </a:p>
        </p:txBody>
      </p:sp>
      <p:pic>
        <p:nvPicPr>
          <p:cNvPr id="1026" name="Picture 2" descr="http://leavingbio.net/skeletal/the%20skeleton%20and%20the%20muscles_files/The%20Skeleton%20and%20the%20Muscles_files/image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730"/>
            <a:ext cx="4876800" cy="56298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800" y="988874"/>
            <a:ext cx="3352800" cy="2677656"/>
          </a:xfrm>
          <a:prstGeom prst="rect">
            <a:avLst/>
          </a:prstGeom>
          <a:noFill/>
        </p:spPr>
        <p:txBody>
          <a:bodyPr wrap="square" rtlCol="0">
            <a:spAutoFit/>
          </a:bodyPr>
          <a:lstStyle/>
          <a:p>
            <a:r>
              <a:rPr lang="en-US" sz="2800" b="1" dirty="0" smtClean="0">
                <a:solidFill>
                  <a:srgbClr val="FF0000"/>
                </a:solidFill>
              </a:rPr>
              <a:t>Try to remember the word “APPENDAGE” – A projected body part that is attached to the main region of a body</a:t>
            </a:r>
            <a:endParaRPr lang="en-US" sz="2800" b="1" dirty="0">
              <a:solidFill>
                <a:srgbClr val="FF0000"/>
              </a:solidFill>
            </a:endParaRPr>
          </a:p>
        </p:txBody>
      </p:sp>
      <p:sp>
        <p:nvSpPr>
          <p:cNvPr id="7" name="TextBox 6"/>
          <p:cNvSpPr txBox="1"/>
          <p:nvPr/>
        </p:nvSpPr>
        <p:spPr>
          <a:xfrm>
            <a:off x="4572003" y="3886200"/>
            <a:ext cx="4419597" cy="2308324"/>
          </a:xfrm>
          <a:prstGeom prst="rect">
            <a:avLst/>
          </a:prstGeom>
          <a:noFill/>
        </p:spPr>
        <p:txBody>
          <a:bodyPr wrap="square" rtlCol="0">
            <a:spAutoFit/>
          </a:bodyPr>
          <a:lstStyle/>
          <a:p>
            <a:r>
              <a:rPr lang="en-US" sz="2400" b="1" dirty="0" smtClean="0">
                <a:solidFill>
                  <a:srgbClr val="3333FF"/>
                </a:solidFill>
              </a:rPr>
              <a:t>This will consist of the bones of the Upper Extremities (What amateurs call Arms), the </a:t>
            </a:r>
            <a:r>
              <a:rPr lang="en-US" sz="2400" b="1" dirty="0">
                <a:solidFill>
                  <a:srgbClr val="3333FF"/>
                </a:solidFill>
              </a:rPr>
              <a:t>L</a:t>
            </a:r>
            <a:r>
              <a:rPr lang="en-US" sz="2400" b="1" dirty="0" smtClean="0">
                <a:solidFill>
                  <a:srgbClr val="3333FF"/>
                </a:solidFill>
              </a:rPr>
              <a:t>ower Extremities (What Novices call Legs) as well as the Shoulder and Pelvic Girdles.</a:t>
            </a:r>
            <a:endParaRPr lang="en-US" sz="2400" b="1" dirty="0">
              <a:solidFill>
                <a:srgbClr val="3333FF"/>
              </a:solidFill>
            </a:endParaRPr>
          </a:p>
        </p:txBody>
      </p:sp>
    </p:spTree>
    <p:extLst>
      <p:ext uri="{BB962C8B-B14F-4D97-AF65-F5344CB8AC3E}">
        <p14:creationId xmlns:p14="http://schemas.microsoft.com/office/powerpoint/2010/main" val="7799610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3&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1&quot;/&gt;&lt;/object&gt;&lt;object type=&quot;3&quot; unique_id=&quot;10018&quot;&gt;&lt;property id=&quot;20148&quot; value=&quot;5&quot;/&gt;&lt;property id=&quot;20300&quot; value=&quot;Slide 16&quot;/&gt;&lt;property id=&quot;20307&quot; value=&quot;270&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430</Words>
  <Application>Microsoft Office PowerPoint</Application>
  <PresentationFormat>On-screen Show (4:3)</PresentationFormat>
  <Paragraphs>35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Cory Lesiuk</cp:lastModifiedBy>
  <cp:revision>27</cp:revision>
  <dcterms:created xsi:type="dcterms:W3CDTF">2013-10-28T18:06:48Z</dcterms:created>
  <dcterms:modified xsi:type="dcterms:W3CDTF">2018-11-01T18:39:37Z</dcterms:modified>
</cp:coreProperties>
</file>