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5" r:id="rId2"/>
    <p:sldId id="275" r:id="rId3"/>
    <p:sldId id="265" r:id="rId4"/>
    <p:sldId id="264" r:id="rId5"/>
    <p:sldId id="257" r:id="rId6"/>
    <p:sldId id="258" r:id="rId7"/>
    <p:sldId id="259" r:id="rId8"/>
    <p:sldId id="260" r:id="rId9"/>
    <p:sldId id="261" r:id="rId10"/>
    <p:sldId id="262" r:id="rId11"/>
    <p:sldId id="281" r:id="rId12"/>
    <p:sldId id="306" r:id="rId13"/>
    <p:sldId id="307" r:id="rId14"/>
    <p:sldId id="301" r:id="rId15"/>
    <p:sldId id="303" r:id="rId16"/>
    <p:sldId id="266" r:id="rId17"/>
    <p:sldId id="282" r:id="rId18"/>
    <p:sldId id="270" r:id="rId19"/>
    <p:sldId id="272" r:id="rId20"/>
    <p:sldId id="283" r:id="rId21"/>
    <p:sldId id="271" r:id="rId22"/>
    <p:sldId id="267" r:id="rId23"/>
    <p:sldId id="284" r:id="rId24"/>
    <p:sldId id="308" r:id="rId25"/>
    <p:sldId id="286" r:id="rId26"/>
    <p:sldId id="287" r:id="rId27"/>
    <p:sldId id="285" r:id="rId28"/>
    <p:sldId id="289" r:id="rId29"/>
    <p:sldId id="288" r:id="rId30"/>
    <p:sldId id="302" r:id="rId31"/>
    <p:sldId id="290" r:id="rId32"/>
    <p:sldId id="291" r:id="rId33"/>
    <p:sldId id="300" r:id="rId34"/>
    <p:sldId id="292" r:id="rId35"/>
    <p:sldId id="294" r:id="rId36"/>
    <p:sldId id="297" r:id="rId37"/>
    <p:sldId id="293" r:id="rId38"/>
    <p:sldId id="296" r:id="rId39"/>
    <p:sldId id="304" r:id="rId40"/>
    <p:sldId id="268" r:id="rId41"/>
    <p:sldId id="299" r:id="rId42"/>
    <p:sldId id="273" r:id="rId43"/>
    <p:sldId id="274" r:id="rId44"/>
    <p:sldId id="298"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CC"/>
    <a:srgbClr val="009900"/>
    <a:srgbClr val="3333FF"/>
    <a:srgbClr val="CC3300"/>
    <a:srgbClr val="CC0099"/>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1" autoAdjust="0"/>
    <p:restoredTop sz="94660"/>
  </p:normalViewPr>
  <p:slideViewPr>
    <p:cSldViewPr>
      <p:cViewPr varScale="1">
        <p:scale>
          <a:sx n="65" d="100"/>
          <a:sy n="65" d="100"/>
        </p:scale>
        <p:origin x="1494"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6C6F-F5C8-46A7-B7A0-82414E0A98D9}" type="datetimeFigureOut">
              <a:rPr lang="en-CA" smtClean="0"/>
              <a:pPr/>
              <a:t>2022-10-26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022CD-FF34-45B1-9899-B302750DB02F}" type="slidenum">
              <a:rPr lang="en-CA" smtClean="0"/>
              <a:pPr/>
              <a:t>‹#›</a:t>
            </a:fld>
            <a:endParaRPr lang="en-CA"/>
          </a:p>
        </p:txBody>
      </p:sp>
    </p:spTree>
    <p:extLst>
      <p:ext uri="{BB962C8B-B14F-4D97-AF65-F5344CB8AC3E}">
        <p14:creationId xmlns:p14="http://schemas.microsoft.com/office/powerpoint/2010/main" val="109736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35 seconds – 2mins http://www.youtube.com/watch?v=qucTUoHAeuY&amp;feature=related</a:t>
            </a:r>
          </a:p>
          <a:p>
            <a:endParaRPr lang="en-CA" dirty="0"/>
          </a:p>
        </p:txBody>
      </p:sp>
      <p:sp>
        <p:nvSpPr>
          <p:cNvPr id="4" name="Slide Number Placeholder 3"/>
          <p:cNvSpPr>
            <a:spLocks noGrp="1"/>
          </p:cNvSpPr>
          <p:nvPr>
            <p:ph type="sldNum" sz="quarter" idx="10"/>
          </p:nvPr>
        </p:nvSpPr>
        <p:spPr/>
        <p:txBody>
          <a:bodyPr/>
          <a:lstStyle/>
          <a:p>
            <a:fld id="{07F022CD-FF34-45B1-9899-B302750DB02F}" type="slidenum">
              <a:rPr lang="en-CA" smtClean="0"/>
              <a:pPr/>
              <a:t>19</a:t>
            </a:fld>
            <a:endParaRPr lang="en-CA"/>
          </a:p>
        </p:txBody>
      </p:sp>
    </p:spTree>
    <p:extLst>
      <p:ext uri="{BB962C8B-B14F-4D97-AF65-F5344CB8AC3E}">
        <p14:creationId xmlns:p14="http://schemas.microsoft.com/office/powerpoint/2010/main" val="225086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3:25- 4:30 http://www.youtube.com/watch?v=qucTUoHAeuY&amp;feature=related</a:t>
            </a:r>
          </a:p>
        </p:txBody>
      </p:sp>
      <p:sp>
        <p:nvSpPr>
          <p:cNvPr id="4" name="Slide Number Placeholder 3"/>
          <p:cNvSpPr>
            <a:spLocks noGrp="1"/>
          </p:cNvSpPr>
          <p:nvPr>
            <p:ph type="sldNum" sz="quarter" idx="10"/>
          </p:nvPr>
        </p:nvSpPr>
        <p:spPr/>
        <p:txBody>
          <a:bodyPr/>
          <a:lstStyle/>
          <a:p>
            <a:fld id="{07F022CD-FF34-45B1-9899-B302750DB02F}" type="slidenum">
              <a:rPr lang="en-CA" smtClean="0"/>
              <a:pPr/>
              <a:t>21</a:t>
            </a:fld>
            <a:endParaRPr lang="en-CA"/>
          </a:p>
        </p:txBody>
      </p:sp>
    </p:spTree>
    <p:extLst>
      <p:ext uri="{BB962C8B-B14F-4D97-AF65-F5344CB8AC3E}">
        <p14:creationId xmlns:p14="http://schemas.microsoft.com/office/powerpoint/2010/main" val="254792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EB0190-099F-4A58-8024-76E5A466D425}" type="datetimeFigureOut">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53975B-5705-4E6A-83B5-898DBC7659D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B0190-099F-4A58-8024-76E5A466D425}" type="datetimeFigureOut">
              <a:rPr lang="en-CA" smtClean="0"/>
              <a:pPr/>
              <a:t>2022-10-26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3975B-5705-4E6A-83B5-898DBC7659D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qBCVVszQQNs"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JShwXBWGMyY"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hyperlink" Target="http://www.austincc.edu/biocr/1406/labm/ex5/prelab_5_1.htm" TargetMode="Externa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3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youtube.com/watch?v=1w10R9lv7eQ" TargetMode="External"/><Relationship Id="rId1" Type="http://schemas.openxmlformats.org/officeDocument/2006/relationships/slideLayout" Target="../slideLayouts/slideLayout2.xml"/><Relationship Id="rId5" Type="http://schemas.openxmlformats.org/officeDocument/2006/relationships/hyperlink" Target="http://www.youtube.com/watch?v=qvGVoxdy-yM" TargetMode="External"/><Relationship Id="rId4" Type="http://schemas.openxmlformats.org/officeDocument/2006/relationships/hyperlink" Target="http://www.youtube.com/watch?v=qpw2p1x9Cic"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luid mosaic model gif">
            <a:extLst>
              <a:ext uri="{FF2B5EF4-FFF2-40B4-BE49-F238E27FC236}">
                <a16:creationId xmlns:a16="http://schemas.microsoft.com/office/drawing/2014/main" id="{E0D69CA6-CF62-4137-B4EC-5A0D663D95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866876"/>
            <a:ext cx="9144000" cy="40185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721ABEC-16EF-440C-BE51-3D7BD690BB9A}"/>
              </a:ext>
            </a:extLst>
          </p:cNvPr>
          <p:cNvSpPr/>
          <p:nvPr/>
        </p:nvSpPr>
        <p:spPr>
          <a:xfrm>
            <a:off x="-35496" y="404664"/>
            <a:ext cx="9216008" cy="2462213"/>
          </a:xfrm>
          <a:prstGeom prst="rect">
            <a:avLst/>
          </a:prstGeom>
          <a:noFill/>
        </p:spPr>
        <p:txBody>
          <a:bodyPr wrap="square" lIns="91440" tIns="45720" rIns="91440" bIns="45720">
            <a:spAutoFit/>
          </a:bodyPr>
          <a:lstStyle/>
          <a:p>
            <a:pPr marL="742950" indent="-742950">
              <a:buAutoNum type="arabicPeriod"/>
            </a:pP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Protects and encases the cell.</a:t>
            </a:r>
            <a:endPar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742950" indent="-742950">
              <a:buAutoNum type="arabicPeriod"/>
            </a:pPr>
            <a:r>
              <a:rPr lang="en-US" sz="2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Gatekeeper for controlling what enters</a:t>
            </a:r>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and exits the cell – </a:t>
            </a:r>
          </a:p>
          <a:p>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“Membrane Transport”</a:t>
            </a:r>
          </a:p>
          <a:p>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Creates a fingerprint so that the cell can be recognized by the immune system.</a:t>
            </a:r>
          </a:p>
          <a:p>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 Helps communicate and guide the cell as to what it needs to do </a:t>
            </a:r>
          </a:p>
          <a:p>
            <a:r>
              <a:rPr lang="en-US" sz="2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as it receives messages from other cells and the body’s hormones. </a:t>
            </a:r>
          </a:p>
        </p:txBody>
      </p:sp>
      <p:sp>
        <p:nvSpPr>
          <p:cNvPr id="3" name="TextBox 2">
            <a:extLst>
              <a:ext uri="{FF2B5EF4-FFF2-40B4-BE49-F238E27FC236}">
                <a16:creationId xmlns:a16="http://schemas.microsoft.com/office/drawing/2014/main" id="{C2248757-B0BA-42DD-BC2A-EEFEC930FA18}"/>
              </a:ext>
            </a:extLst>
          </p:cNvPr>
          <p:cNvSpPr txBox="1"/>
          <p:nvPr/>
        </p:nvSpPr>
        <p:spPr>
          <a:xfrm>
            <a:off x="611560" y="44624"/>
            <a:ext cx="8424936" cy="523220"/>
          </a:xfrm>
          <a:prstGeom prst="rect">
            <a:avLst/>
          </a:prstGeom>
          <a:noFill/>
        </p:spPr>
        <p:txBody>
          <a:bodyPr wrap="square" rtlCol="0">
            <a:spAutoFit/>
          </a:bodyPr>
          <a:lstStyle/>
          <a:p>
            <a:r>
              <a:rPr lang="en-US" sz="2800" dirty="0"/>
              <a:t>THE CELL MEMBRANE - STRUCTURE AND FUNCTION</a:t>
            </a:r>
          </a:p>
        </p:txBody>
      </p:sp>
    </p:spTree>
    <p:extLst>
      <p:ext uri="{BB962C8B-B14F-4D97-AF65-F5344CB8AC3E}">
        <p14:creationId xmlns:p14="http://schemas.microsoft.com/office/powerpoint/2010/main" val="121192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6600"/>
                </a:solidFill>
              </a:rPr>
              <a:t>ENZYMATIC</a:t>
            </a:r>
            <a:r>
              <a:rPr lang="en-CA" dirty="0"/>
              <a:t> Proteins</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0" y="2348880"/>
            <a:ext cx="8998283" cy="26642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2693969" y="87465"/>
            <a:ext cx="3756065" cy="1038206"/>
          </a:xfrm>
          <a:prstGeom prst="rect">
            <a:avLst/>
          </a:prstGeom>
          <a:noFill/>
        </p:spPr>
        <p:txBody>
          <a:bodyPr wrap="none" lIns="102833" tIns="51417" rIns="102833" bIns="51417">
            <a:spAutoFit/>
          </a:bodyPr>
          <a:lstStyle/>
          <a:p>
            <a:pPr>
              <a:defRPr/>
            </a:pPr>
            <a:r>
              <a:rPr lang="en-US" sz="6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charset="0"/>
              </a:rPr>
              <a:t>C.R.E.R.C</a:t>
            </a:r>
          </a:p>
        </p:txBody>
      </p:sp>
      <p:sp>
        <p:nvSpPr>
          <p:cNvPr id="8196" name="Rounded Rectangular Callout 4"/>
          <p:cNvSpPr>
            <a:spLocks noChangeArrowheads="1"/>
          </p:cNvSpPr>
          <p:nvPr/>
        </p:nvSpPr>
        <p:spPr bwMode="auto">
          <a:xfrm>
            <a:off x="5087142" y="954980"/>
            <a:ext cx="3942580" cy="1103135"/>
          </a:xfrm>
          <a:prstGeom prst="wedgeRoundRectCallout">
            <a:avLst>
              <a:gd name="adj1" fmla="val -20833"/>
              <a:gd name="adj2" fmla="val 62500"/>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33" tIns="51417" rIns="102833" bIns="51417"/>
          <a:lstStyle/>
          <a:p>
            <a:endParaRPr lang="en-US"/>
          </a:p>
        </p:txBody>
      </p:sp>
      <p:sp>
        <p:nvSpPr>
          <p:cNvPr id="8197" name="TextBox 5"/>
          <p:cNvSpPr txBox="1">
            <a:spLocks noChangeArrowheads="1"/>
          </p:cNvSpPr>
          <p:nvPr/>
        </p:nvSpPr>
        <p:spPr bwMode="auto">
          <a:xfrm>
            <a:off x="5344267" y="899644"/>
            <a:ext cx="3256914" cy="9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a:t>Are you talking CRERC to me?</a:t>
            </a:r>
          </a:p>
        </p:txBody>
      </p:sp>
      <p:pic>
        <p:nvPicPr>
          <p:cNvPr id="8198" name="Picture 2" descr="http://2.bp.blogspot.com/-PiaeFmliblM/T023k76kX6I/AAAAAAAAB20/-pY-M408FpY/s320/amoeb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460" y="2315156"/>
            <a:ext cx="3428330" cy="28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608707" y="772909"/>
            <a:ext cx="3171205" cy="5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FFFF00"/>
                </a:solidFill>
              </a:rPr>
              <a:t>C. = Carrier </a:t>
            </a:r>
          </a:p>
        </p:txBody>
      </p:sp>
      <p:sp>
        <p:nvSpPr>
          <p:cNvPr id="8200" name="TextBox 7"/>
          <p:cNvSpPr txBox="1">
            <a:spLocks noChangeArrowheads="1"/>
          </p:cNvSpPr>
          <p:nvPr/>
        </p:nvSpPr>
        <p:spPr bwMode="auto">
          <a:xfrm>
            <a:off x="467544" y="1201311"/>
            <a:ext cx="2656956" cy="5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FFFF00"/>
                </a:solidFill>
              </a:rPr>
              <a:t>R. = Receptor</a:t>
            </a:r>
          </a:p>
        </p:txBody>
      </p:sp>
      <p:sp>
        <p:nvSpPr>
          <p:cNvPr id="8201" name="TextBox 8"/>
          <p:cNvSpPr txBox="1">
            <a:spLocks noChangeArrowheads="1"/>
          </p:cNvSpPr>
          <p:nvPr/>
        </p:nvSpPr>
        <p:spPr bwMode="auto">
          <a:xfrm>
            <a:off x="337880" y="1715393"/>
            <a:ext cx="3514040" cy="5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FFFF00"/>
                </a:solidFill>
              </a:rPr>
              <a:t>E. = Enzymatic</a:t>
            </a:r>
          </a:p>
        </p:txBody>
      </p:sp>
      <p:sp>
        <p:nvSpPr>
          <p:cNvPr id="8202" name="TextBox 9"/>
          <p:cNvSpPr txBox="1">
            <a:spLocks noChangeArrowheads="1"/>
          </p:cNvSpPr>
          <p:nvPr/>
        </p:nvSpPr>
        <p:spPr bwMode="auto">
          <a:xfrm>
            <a:off x="116063" y="2229476"/>
            <a:ext cx="2844443" cy="5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FFFF00"/>
                </a:solidFill>
              </a:rPr>
              <a:t>R. = Recognition</a:t>
            </a:r>
          </a:p>
        </p:txBody>
      </p:sp>
      <p:sp>
        <p:nvSpPr>
          <p:cNvPr id="8203" name="TextBox 10"/>
          <p:cNvSpPr txBox="1">
            <a:spLocks noChangeArrowheads="1"/>
          </p:cNvSpPr>
          <p:nvPr/>
        </p:nvSpPr>
        <p:spPr bwMode="auto">
          <a:xfrm>
            <a:off x="-29173" y="2657878"/>
            <a:ext cx="2656957" cy="53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833" tIns="51417" rIns="102833" bIns="51417">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hangingPunct="1"/>
            <a:r>
              <a:rPr lang="en-US" b="1" dirty="0">
                <a:solidFill>
                  <a:srgbClr val="FFFF00"/>
                </a:solidFill>
              </a:rPr>
              <a:t>C. = Channel</a:t>
            </a:r>
          </a:p>
        </p:txBody>
      </p:sp>
      <p:pic>
        <p:nvPicPr>
          <p:cNvPr id="8204" name="Picture 4" descr="http://www.drterrywillard.com/wp-content/uploads/2012/05/Integral-Membrane-Prote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30" y="3171960"/>
            <a:ext cx="5110355" cy="3587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mages.mylot.com/userImages/images/postphotos/12906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216" y="981799"/>
            <a:ext cx="2123721" cy="215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1000" fill="hold"/>
                                        <p:tgtEl>
                                          <p:spTgt spid="8199"/>
                                        </p:tgtEl>
                                        <p:attrNameLst>
                                          <p:attrName>ppt_w</p:attrName>
                                        </p:attrNameLst>
                                      </p:cBhvr>
                                      <p:tavLst>
                                        <p:tav tm="0">
                                          <p:val>
                                            <p:fltVal val="0"/>
                                          </p:val>
                                        </p:tav>
                                        <p:tav tm="100000">
                                          <p:val>
                                            <p:strVal val="#ppt_w"/>
                                          </p:val>
                                        </p:tav>
                                      </p:tavLst>
                                    </p:anim>
                                    <p:anim calcmode="lin" valueType="num">
                                      <p:cBhvr>
                                        <p:cTn id="8" dur="1000" fill="hold"/>
                                        <p:tgtEl>
                                          <p:spTgt spid="8199"/>
                                        </p:tgtEl>
                                        <p:attrNameLst>
                                          <p:attrName>ppt_h</p:attrName>
                                        </p:attrNameLst>
                                      </p:cBhvr>
                                      <p:tavLst>
                                        <p:tav tm="0">
                                          <p:val>
                                            <p:fltVal val="0"/>
                                          </p:val>
                                        </p:tav>
                                        <p:tav tm="100000">
                                          <p:val>
                                            <p:strVal val="#ppt_h"/>
                                          </p:val>
                                        </p:tav>
                                      </p:tavLst>
                                    </p:anim>
                                    <p:anim calcmode="lin" valueType="num">
                                      <p:cBhvr>
                                        <p:cTn id="9" dur="1000" fill="hold"/>
                                        <p:tgtEl>
                                          <p:spTgt spid="8199"/>
                                        </p:tgtEl>
                                        <p:attrNameLst>
                                          <p:attrName>style.rotation</p:attrName>
                                        </p:attrNameLst>
                                      </p:cBhvr>
                                      <p:tavLst>
                                        <p:tav tm="0">
                                          <p:val>
                                            <p:fltVal val="90"/>
                                          </p:val>
                                        </p:tav>
                                        <p:tav tm="100000">
                                          <p:val>
                                            <p:fltVal val="0"/>
                                          </p:val>
                                        </p:tav>
                                      </p:tavLst>
                                    </p:anim>
                                    <p:animEffect transition="in" filter="fade">
                                      <p:cBhvr>
                                        <p:cTn id="10" dur="1000"/>
                                        <p:tgtEl>
                                          <p:spTgt spid="819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200"/>
                                        </p:tgtEl>
                                        <p:attrNameLst>
                                          <p:attrName>style.visibility</p:attrName>
                                        </p:attrNameLst>
                                      </p:cBhvr>
                                      <p:to>
                                        <p:strVal val="visible"/>
                                      </p:to>
                                    </p:set>
                                    <p:anim calcmode="lin" valueType="num">
                                      <p:cBhvr>
                                        <p:cTn id="15" dur="1000" fill="hold"/>
                                        <p:tgtEl>
                                          <p:spTgt spid="8200"/>
                                        </p:tgtEl>
                                        <p:attrNameLst>
                                          <p:attrName>ppt_w</p:attrName>
                                        </p:attrNameLst>
                                      </p:cBhvr>
                                      <p:tavLst>
                                        <p:tav tm="0">
                                          <p:val>
                                            <p:fltVal val="0"/>
                                          </p:val>
                                        </p:tav>
                                        <p:tav tm="100000">
                                          <p:val>
                                            <p:strVal val="#ppt_w"/>
                                          </p:val>
                                        </p:tav>
                                      </p:tavLst>
                                    </p:anim>
                                    <p:anim calcmode="lin" valueType="num">
                                      <p:cBhvr>
                                        <p:cTn id="16" dur="1000" fill="hold"/>
                                        <p:tgtEl>
                                          <p:spTgt spid="8200"/>
                                        </p:tgtEl>
                                        <p:attrNameLst>
                                          <p:attrName>ppt_h</p:attrName>
                                        </p:attrNameLst>
                                      </p:cBhvr>
                                      <p:tavLst>
                                        <p:tav tm="0">
                                          <p:val>
                                            <p:fltVal val="0"/>
                                          </p:val>
                                        </p:tav>
                                        <p:tav tm="100000">
                                          <p:val>
                                            <p:strVal val="#ppt_h"/>
                                          </p:val>
                                        </p:tav>
                                      </p:tavLst>
                                    </p:anim>
                                    <p:anim calcmode="lin" valueType="num">
                                      <p:cBhvr>
                                        <p:cTn id="17" dur="1000" fill="hold"/>
                                        <p:tgtEl>
                                          <p:spTgt spid="8200"/>
                                        </p:tgtEl>
                                        <p:attrNameLst>
                                          <p:attrName>style.rotation</p:attrName>
                                        </p:attrNameLst>
                                      </p:cBhvr>
                                      <p:tavLst>
                                        <p:tav tm="0">
                                          <p:val>
                                            <p:fltVal val="90"/>
                                          </p:val>
                                        </p:tav>
                                        <p:tav tm="100000">
                                          <p:val>
                                            <p:fltVal val="0"/>
                                          </p:val>
                                        </p:tav>
                                      </p:tavLst>
                                    </p:anim>
                                    <p:animEffect transition="in" filter="fade">
                                      <p:cBhvr>
                                        <p:cTn id="18" dur="1000"/>
                                        <p:tgtEl>
                                          <p:spTgt spid="820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201"/>
                                        </p:tgtEl>
                                        <p:attrNameLst>
                                          <p:attrName>style.visibility</p:attrName>
                                        </p:attrNameLst>
                                      </p:cBhvr>
                                      <p:to>
                                        <p:strVal val="visible"/>
                                      </p:to>
                                    </p:set>
                                    <p:anim calcmode="lin" valueType="num">
                                      <p:cBhvr>
                                        <p:cTn id="23" dur="1000" fill="hold"/>
                                        <p:tgtEl>
                                          <p:spTgt spid="8201"/>
                                        </p:tgtEl>
                                        <p:attrNameLst>
                                          <p:attrName>ppt_w</p:attrName>
                                        </p:attrNameLst>
                                      </p:cBhvr>
                                      <p:tavLst>
                                        <p:tav tm="0">
                                          <p:val>
                                            <p:fltVal val="0"/>
                                          </p:val>
                                        </p:tav>
                                        <p:tav tm="100000">
                                          <p:val>
                                            <p:strVal val="#ppt_w"/>
                                          </p:val>
                                        </p:tav>
                                      </p:tavLst>
                                    </p:anim>
                                    <p:anim calcmode="lin" valueType="num">
                                      <p:cBhvr>
                                        <p:cTn id="24" dur="1000" fill="hold"/>
                                        <p:tgtEl>
                                          <p:spTgt spid="8201"/>
                                        </p:tgtEl>
                                        <p:attrNameLst>
                                          <p:attrName>ppt_h</p:attrName>
                                        </p:attrNameLst>
                                      </p:cBhvr>
                                      <p:tavLst>
                                        <p:tav tm="0">
                                          <p:val>
                                            <p:fltVal val="0"/>
                                          </p:val>
                                        </p:tav>
                                        <p:tav tm="100000">
                                          <p:val>
                                            <p:strVal val="#ppt_h"/>
                                          </p:val>
                                        </p:tav>
                                      </p:tavLst>
                                    </p:anim>
                                    <p:anim calcmode="lin" valueType="num">
                                      <p:cBhvr>
                                        <p:cTn id="25" dur="1000" fill="hold"/>
                                        <p:tgtEl>
                                          <p:spTgt spid="8201"/>
                                        </p:tgtEl>
                                        <p:attrNameLst>
                                          <p:attrName>style.rotation</p:attrName>
                                        </p:attrNameLst>
                                      </p:cBhvr>
                                      <p:tavLst>
                                        <p:tav tm="0">
                                          <p:val>
                                            <p:fltVal val="90"/>
                                          </p:val>
                                        </p:tav>
                                        <p:tav tm="100000">
                                          <p:val>
                                            <p:fltVal val="0"/>
                                          </p:val>
                                        </p:tav>
                                      </p:tavLst>
                                    </p:anim>
                                    <p:animEffect transition="in" filter="fade">
                                      <p:cBhvr>
                                        <p:cTn id="26" dur="1000"/>
                                        <p:tgtEl>
                                          <p:spTgt spid="820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anim calcmode="lin" valueType="num">
                                      <p:cBhvr>
                                        <p:cTn id="31" dur="1000" fill="hold"/>
                                        <p:tgtEl>
                                          <p:spTgt spid="8202"/>
                                        </p:tgtEl>
                                        <p:attrNameLst>
                                          <p:attrName>ppt_w</p:attrName>
                                        </p:attrNameLst>
                                      </p:cBhvr>
                                      <p:tavLst>
                                        <p:tav tm="0">
                                          <p:val>
                                            <p:fltVal val="0"/>
                                          </p:val>
                                        </p:tav>
                                        <p:tav tm="100000">
                                          <p:val>
                                            <p:strVal val="#ppt_w"/>
                                          </p:val>
                                        </p:tav>
                                      </p:tavLst>
                                    </p:anim>
                                    <p:anim calcmode="lin" valueType="num">
                                      <p:cBhvr>
                                        <p:cTn id="32" dur="1000" fill="hold"/>
                                        <p:tgtEl>
                                          <p:spTgt spid="8202"/>
                                        </p:tgtEl>
                                        <p:attrNameLst>
                                          <p:attrName>ppt_h</p:attrName>
                                        </p:attrNameLst>
                                      </p:cBhvr>
                                      <p:tavLst>
                                        <p:tav tm="0">
                                          <p:val>
                                            <p:fltVal val="0"/>
                                          </p:val>
                                        </p:tav>
                                        <p:tav tm="100000">
                                          <p:val>
                                            <p:strVal val="#ppt_h"/>
                                          </p:val>
                                        </p:tav>
                                      </p:tavLst>
                                    </p:anim>
                                    <p:anim calcmode="lin" valueType="num">
                                      <p:cBhvr>
                                        <p:cTn id="33" dur="1000" fill="hold"/>
                                        <p:tgtEl>
                                          <p:spTgt spid="8202"/>
                                        </p:tgtEl>
                                        <p:attrNameLst>
                                          <p:attrName>style.rotation</p:attrName>
                                        </p:attrNameLst>
                                      </p:cBhvr>
                                      <p:tavLst>
                                        <p:tav tm="0">
                                          <p:val>
                                            <p:fltVal val="90"/>
                                          </p:val>
                                        </p:tav>
                                        <p:tav tm="100000">
                                          <p:val>
                                            <p:fltVal val="0"/>
                                          </p:val>
                                        </p:tav>
                                      </p:tavLst>
                                    </p:anim>
                                    <p:animEffect transition="in" filter="fade">
                                      <p:cBhvr>
                                        <p:cTn id="34" dur="1000"/>
                                        <p:tgtEl>
                                          <p:spTgt spid="820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203"/>
                                        </p:tgtEl>
                                        <p:attrNameLst>
                                          <p:attrName>style.visibility</p:attrName>
                                        </p:attrNameLst>
                                      </p:cBhvr>
                                      <p:to>
                                        <p:strVal val="visible"/>
                                      </p:to>
                                    </p:set>
                                    <p:anim calcmode="lin" valueType="num">
                                      <p:cBhvr>
                                        <p:cTn id="39" dur="1000" fill="hold"/>
                                        <p:tgtEl>
                                          <p:spTgt spid="8203"/>
                                        </p:tgtEl>
                                        <p:attrNameLst>
                                          <p:attrName>ppt_w</p:attrName>
                                        </p:attrNameLst>
                                      </p:cBhvr>
                                      <p:tavLst>
                                        <p:tav tm="0">
                                          <p:val>
                                            <p:fltVal val="0"/>
                                          </p:val>
                                        </p:tav>
                                        <p:tav tm="100000">
                                          <p:val>
                                            <p:strVal val="#ppt_w"/>
                                          </p:val>
                                        </p:tav>
                                      </p:tavLst>
                                    </p:anim>
                                    <p:anim calcmode="lin" valueType="num">
                                      <p:cBhvr>
                                        <p:cTn id="40" dur="1000" fill="hold"/>
                                        <p:tgtEl>
                                          <p:spTgt spid="8203"/>
                                        </p:tgtEl>
                                        <p:attrNameLst>
                                          <p:attrName>ppt_h</p:attrName>
                                        </p:attrNameLst>
                                      </p:cBhvr>
                                      <p:tavLst>
                                        <p:tav tm="0">
                                          <p:val>
                                            <p:fltVal val="0"/>
                                          </p:val>
                                        </p:tav>
                                        <p:tav tm="100000">
                                          <p:val>
                                            <p:strVal val="#ppt_h"/>
                                          </p:val>
                                        </p:tav>
                                      </p:tavLst>
                                    </p:anim>
                                    <p:anim calcmode="lin" valueType="num">
                                      <p:cBhvr>
                                        <p:cTn id="41" dur="1000" fill="hold"/>
                                        <p:tgtEl>
                                          <p:spTgt spid="8203"/>
                                        </p:tgtEl>
                                        <p:attrNameLst>
                                          <p:attrName>style.rotation</p:attrName>
                                        </p:attrNameLst>
                                      </p:cBhvr>
                                      <p:tavLst>
                                        <p:tav tm="0">
                                          <p:val>
                                            <p:fltVal val="90"/>
                                          </p:val>
                                        </p:tav>
                                        <p:tav tm="100000">
                                          <p:val>
                                            <p:fltVal val="0"/>
                                          </p:val>
                                        </p:tav>
                                      </p:tavLst>
                                    </p:anim>
                                    <p:animEffect transition="in" filter="fade">
                                      <p:cBhvr>
                                        <p:cTn id="42" dur="1000"/>
                                        <p:tgtEl>
                                          <p:spTgt spid="8203"/>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anim calcmode="lin" valueType="num">
                                      <p:cBhvr>
                                        <p:cTn id="48" dur="2000" fill="hold"/>
                                        <p:tgtEl>
                                          <p:spTgt spid="3"/>
                                        </p:tgtEl>
                                        <p:attrNameLst>
                                          <p:attrName>ppt_w</p:attrName>
                                        </p:attrNameLst>
                                      </p:cBhvr>
                                      <p:tavLst>
                                        <p:tav tm="0" fmla="#ppt_w*sin(2.5*pi*$)">
                                          <p:val>
                                            <p:fltVal val="0"/>
                                          </p:val>
                                        </p:tav>
                                        <p:tav tm="100000">
                                          <p:val>
                                            <p:fltVal val="1"/>
                                          </p:val>
                                        </p:tav>
                                      </p:tavLst>
                                    </p:anim>
                                    <p:anim calcmode="lin" valueType="num">
                                      <p:cBhvr>
                                        <p:cTn id="4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199" grpId="0"/>
      <p:bldP spid="8200" grpId="0"/>
      <p:bldP spid="8201" grpId="0"/>
      <p:bldP spid="8202" grpId="0"/>
      <p:bldP spid="82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ECB502-8A1C-4151-8CA3-D91147FE97CA}"/>
              </a:ext>
            </a:extLst>
          </p:cNvPr>
          <p:cNvSpPr/>
          <p:nvPr/>
        </p:nvSpPr>
        <p:spPr>
          <a:xfrm>
            <a:off x="107504" y="188640"/>
            <a:ext cx="8568952" cy="1323439"/>
          </a:xfrm>
          <a:prstGeom prst="rect">
            <a:avLst/>
          </a:prstGeom>
          <a:noFill/>
        </p:spPr>
        <p:txBody>
          <a:bodyPr wrap="square" lIns="91440" tIns="45720" rIns="91440" bIns="45720">
            <a:spAutoFit/>
          </a:bodyPr>
          <a:lstStyle/>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 </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Notes</a:t>
            </a: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Protein Assignment </a:t>
            </a:r>
          </a:p>
          <a:p>
            <a:pPr algn="ctr"/>
            <a:r>
              <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AND</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REVIEW WORKSHEET</a:t>
            </a: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 name="Picture 2" descr="Image result for spongebob stop sign">
            <a:extLst>
              <a:ext uri="{FF2B5EF4-FFF2-40B4-BE49-F238E27FC236}">
                <a16:creationId xmlns:a16="http://schemas.microsoft.com/office/drawing/2014/main" id="{964A95CA-AD91-4F95-9C60-715D159A8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12079"/>
            <a:ext cx="9036496" cy="515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45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6C30-3746-48F9-9132-1ABFB9245089}"/>
              </a:ext>
            </a:extLst>
          </p:cNvPr>
          <p:cNvSpPr>
            <a:spLocks noGrp="1"/>
          </p:cNvSpPr>
          <p:nvPr>
            <p:ph type="title"/>
          </p:nvPr>
        </p:nvSpPr>
        <p:spPr/>
        <p:txBody>
          <a:bodyPr>
            <a:normAutofit/>
          </a:bodyPr>
          <a:lstStyle/>
          <a:p>
            <a:r>
              <a:rPr lang="en-US" sz="6000" b="1" dirty="0">
                <a:solidFill>
                  <a:srgbClr val="FF0000"/>
                </a:solidFill>
              </a:rPr>
              <a:t>VIDEO SUMMARY</a:t>
            </a:r>
          </a:p>
        </p:txBody>
      </p:sp>
      <p:pic>
        <p:nvPicPr>
          <p:cNvPr id="1026" name="Picture 2" descr="Amoeba Sisters - YouTube">
            <a:extLst>
              <a:ext uri="{FF2B5EF4-FFF2-40B4-BE49-F238E27FC236}">
                <a16:creationId xmlns:a16="http://schemas.microsoft.com/office/drawing/2014/main" id="{C11DF31B-83B2-434E-84A2-9CDA38938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28800"/>
            <a:ext cx="6237312"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3BAB8C-E12A-4BF3-830E-87373BC834CD}"/>
              </a:ext>
            </a:extLst>
          </p:cNvPr>
          <p:cNvSpPr/>
          <p:nvPr/>
        </p:nvSpPr>
        <p:spPr>
          <a:xfrm>
            <a:off x="2293140" y="5890046"/>
            <a:ext cx="4557723"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PRACTICE QUIZ</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a:extLst>
              <a:ext uri="{FF2B5EF4-FFF2-40B4-BE49-F238E27FC236}">
                <a16:creationId xmlns:a16="http://schemas.microsoft.com/office/drawing/2014/main" id="{B63970CF-DE77-4267-99EA-99953DD01FA5}"/>
              </a:ext>
            </a:extLst>
          </p:cNvPr>
          <p:cNvSpPr txBox="1"/>
          <p:nvPr/>
        </p:nvSpPr>
        <p:spPr>
          <a:xfrm>
            <a:off x="3995936" y="1417638"/>
            <a:ext cx="1152128" cy="369332"/>
          </a:xfrm>
          <a:prstGeom prst="rect">
            <a:avLst/>
          </a:prstGeom>
          <a:noFill/>
        </p:spPr>
        <p:txBody>
          <a:bodyPr wrap="square" rtlCol="0">
            <a:spAutoFit/>
          </a:bodyPr>
          <a:lstStyle/>
          <a:p>
            <a:r>
              <a:rPr lang="en-US" dirty="0">
                <a:hlinkClick r:id="rId3"/>
              </a:rPr>
              <a:t>Video Link</a:t>
            </a:r>
            <a:endParaRPr lang="en-US" dirty="0"/>
          </a:p>
        </p:txBody>
      </p:sp>
    </p:spTree>
    <p:extLst>
      <p:ext uri="{BB962C8B-B14F-4D97-AF65-F5344CB8AC3E}">
        <p14:creationId xmlns:p14="http://schemas.microsoft.com/office/powerpoint/2010/main" val="57661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04_tap78.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 y="0"/>
            <a:ext cx="9141026"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Grp="1" noChangeArrowheads="1"/>
          </p:cNvSpPr>
          <p:nvPr>
            <p:ph type="title"/>
          </p:nvPr>
        </p:nvSpPr>
        <p:spPr>
          <a:noFill/>
        </p:spPr>
        <p:txBody>
          <a:bodyPr/>
          <a:lstStyle/>
          <a:p>
            <a:pPr eaLnBrk="1" hangingPunct="1"/>
            <a:r>
              <a:rPr lang="en-US" altLang="en-US" dirty="0"/>
              <a:t>Tap. 78</a:t>
            </a:r>
          </a:p>
        </p:txBody>
      </p:sp>
      <p:sp>
        <p:nvSpPr>
          <p:cNvPr id="2" name="Rectangle 1"/>
          <p:cNvSpPr/>
          <p:nvPr/>
        </p:nvSpPr>
        <p:spPr>
          <a:xfrm>
            <a:off x="4788024" y="1052736"/>
            <a:ext cx="10081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rot="16200000">
            <a:off x="4971896" y="-1997570"/>
            <a:ext cx="640368" cy="496855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932040" y="-27384"/>
            <a:ext cx="576064" cy="461665"/>
          </a:xfrm>
          <a:prstGeom prst="rect">
            <a:avLst/>
          </a:prstGeom>
          <a:noFill/>
        </p:spPr>
        <p:txBody>
          <a:bodyPr wrap="square" rtlCol="0">
            <a:spAutoFit/>
          </a:bodyPr>
          <a:lstStyle/>
          <a:p>
            <a:r>
              <a:rPr lang="en-US" sz="2400" b="1" dirty="0"/>
              <a:t>C</a:t>
            </a:r>
          </a:p>
        </p:txBody>
      </p:sp>
    </p:spTree>
    <p:extLst>
      <p:ext uri="{BB962C8B-B14F-4D97-AF65-F5344CB8AC3E}">
        <p14:creationId xmlns:p14="http://schemas.microsoft.com/office/powerpoint/2010/main" val="198991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Membrane Proteins and their ROLES</a:t>
            </a:r>
          </a:p>
        </p:txBody>
      </p:sp>
      <p:sp>
        <p:nvSpPr>
          <p:cNvPr id="3" name="TextBox 2"/>
          <p:cNvSpPr txBox="1"/>
          <p:nvPr/>
        </p:nvSpPr>
        <p:spPr>
          <a:xfrm>
            <a:off x="0" y="1556792"/>
            <a:ext cx="9036496" cy="830997"/>
          </a:xfrm>
          <a:prstGeom prst="rect">
            <a:avLst/>
          </a:prstGeom>
          <a:noFill/>
        </p:spPr>
        <p:txBody>
          <a:bodyPr wrap="square" rtlCol="0">
            <a:spAutoFit/>
          </a:bodyPr>
          <a:lstStyle/>
          <a:p>
            <a:r>
              <a:rPr lang="en-US" sz="2400" dirty="0"/>
              <a:t>USING the amazing acronym … “CRERC” – list and describe the five main roles that membrane proteins have</a:t>
            </a:r>
          </a:p>
        </p:txBody>
      </p:sp>
      <p:sp>
        <p:nvSpPr>
          <p:cNvPr id="4" name="TextBox 3"/>
          <p:cNvSpPr txBox="1"/>
          <p:nvPr/>
        </p:nvSpPr>
        <p:spPr>
          <a:xfrm>
            <a:off x="323528" y="2636912"/>
            <a:ext cx="6840760" cy="646331"/>
          </a:xfrm>
          <a:prstGeom prst="rect">
            <a:avLst/>
          </a:prstGeom>
          <a:noFill/>
        </p:spPr>
        <p:txBody>
          <a:bodyPr wrap="square" rtlCol="0">
            <a:spAutoFit/>
          </a:bodyPr>
          <a:lstStyle/>
          <a:p>
            <a:r>
              <a:rPr lang="en-US" dirty="0"/>
              <a:t>C. = CHANNEL – some proteins form gates/channels that can open or close to allow specific molecules through the membrane</a:t>
            </a:r>
          </a:p>
        </p:txBody>
      </p:sp>
      <p:sp>
        <p:nvSpPr>
          <p:cNvPr id="5" name="TextBox 4"/>
          <p:cNvSpPr txBox="1"/>
          <p:nvPr/>
        </p:nvSpPr>
        <p:spPr>
          <a:xfrm>
            <a:off x="323528" y="3356992"/>
            <a:ext cx="8136904" cy="923330"/>
          </a:xfrm>
          <a:prstGeom prst="rect">
            <a:avLst/>
          </a:prstGeom>
          <a:noFill/>
        </p:spPr>
        <p:txBody>
          <a:bodyPr wrap="square" rtlCol="0">
            <a:spAutoFit/>
          </a:bodyPr>
          <a:lstStyle/>
          <a:p>
            <a:r>
              <a:rPr lang="en-US" dirty="0"/>
              <a:t>R = RECOGNITION – some proteins will support glycol (sugar) chains. These chains form the GLYCOCALYX fingerprint to help your immune system cells recognize that the cell is healthy and belongs to you.</a:t>
            </a:r>
          </a:p>
        </p:txBody>
      </p:sp>
      <p:sp>
        <p:nvSpPr>
          <p:cNvPr id="6" name="TextBox 5"/>
          <p:cNvSpPr txBox="1"/>
          <p:nvPr/>
        </p:nvSpPr>
        <p:spPr>
          <a:xfrm>
            <a:off x="323528" y="4437112"/>
            <a:ext cx="8003232" cy="369332"/>
          </a:xfrm>
          <a:prstGeom prst="rect">
            <a:avLst/>
          </a:prstGeom>
          <a:noFill/>
        </p:spPr>
        <p:txBody>
          <a:bodyPr wrap="square" rtlCol="0">
            <a:spAutoFit/>
          </a:bodyPr>
          <a:lstStyle/>
          <a:p>
            <a:r>
              <a:rPr lang="en-US" dirty="0"/>
              <a:t>E = ENZYMATIC – these proteins are enzymes that run chemical reactions</a:t>
            </a:r>
          </a:p>
        </p:txBody>
      </p:sp>
      <p:sp>
        <p:nvSpPr>
          <p:cNvPr id="7" name="TextBox 6"/>
          <p:cNvSpPr txBox="1"/>
          <p:nvPr/>
        </p:nvSpPr>
        <p:spPr>
          <a:xfrm>
            <a:off x="323528" y="5085184"/>
            <a:ext cx="7416824" cy="923330"/>
          </a:xfrm>
          <a:prstGeom prst="rect">
            <a:avLst/>
          </a:prstGeom>
          <a:noFill/>
        </p:spPr>
        <p:txBody>
          <a:bodyPr wrap="square" rtlCol="0">
            <a:spAutoFit/>
          </a:bodyPr>
          <a:lstStyle/>
          <a:p>
            <a:r>
              <a:rPr lang="en-US" dirty="0"/>
              <a:t>R – RECEPTOR – these proteins have the perfect shape to receive certain messenger molecules (hormones) that land on the cell membrane telling the cell what it needs to do.</a:t>
            </a:r>
          </a:p>
        </p:txBody>
      </p:sp>
      <p:sp>
        <p:nvSpPr>
          <p:cNvPr id="8" name="TextBox 7"/>
          <p:cNvSpPr txBox="1"/>
          <p:nvPr/>
        </p:nvSpPr>
        <p:spPr>
          <a:xfrm>
            <a:off x="457200" y="6237312"/>
            <a:ext cx="8229600" cy="646331"/>
          </a:xfrm>
          <a:prstGeom prst="rect">
            <a:avLst/>
          </a:prstGeom>
          <a:noFill/>
        </p:spPr>
        <p:txBody>
          <a:bodyPr wrap="square" rtlCol="0">
            <a:spAutoFit/>
          </a:bodyPr>
          <a:lstStyle/>
          <a:p>
            <a:r>
              <a:rPr lang="en-US" dirty="0"/>
              <a:t>C = CARRIER – these proteins have the perfect shape to bind with specific molecules and then carry them through the membrane.</a:t>
            </a:r>
          </a:p>
        </p:txBody>
      </p:sp>
    </p:spTree>
    <p:extLst>
      <p:ext uri="{BB962C8B-B14F-4D97-AF65-F5344CB8AC3E}">
        <p14:creationId xmlns:p14="http://schemas.microsoft.com/office/powerpoint/2010/main" val="419287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00808"/>
            <a:ext cx="9144000" cy="4824536"/>
          </a:xfrm>
        </p:spPr>
        <p:txBody>
          <a:bodyPr>
            <a:normAutofit lnSpcReduction="10000"/>
          </a:bodyPr>
          <a:lstStyle/>
          <a:p>
            <a:pPr>
              <a:buNone/>
            </a:pPr>
            <a:r>
              <a:rPr lang="en-CA" b="1" dirty="0">
                <a:solidFill>
                  <a:srgbClr val="FFC000"/>
                </a:solidFill>
              </a:rPr>
              <a:t>Some substances </a:t>
            </a:r>
            <a:r>
              <a:rPr lang="en-CA" b="1" u="sng" dirty="0">
                <a:solidFill>
                  <a:srgbClr val="FFC000"/>
                </a:solidFill>
              </a:rPr>
              <a:t>CAN</a:t>
            </a:r>
            <a:r>
              <a:rPr lang="en-CA" b="1" dirty="0">
                <a:solidFill>
                  <a:srgbClr val="FFC000"/>
                </a:solidFill>
              </a:rPr>
              <a:t> move across the plasma membrane all on their own : </a:t>
            </a:r>
          </a:p>
          <a:p>
            <a:r>
              <a:rPr lang="en-CA" b="1" dirty="0">
                <a:solidFill>
                  <a:srgbClr val="FFC000"/>
                </a:solidFill>
              </a:rPr>
              <a:t>Small non-charged molecules – Example O</a:t>
            </a:r>
            <a:r>
              <a:rPr lang="en-CA" b="1" baseline="-25000" dirty="0">
                <a:solidFill>
                  <a:srgbClr val="FFC000"/>
                </a:solidFill>
              </a:rPr>
              <a:t>2</a:t>
            </a:r>
            <a:r>
              <a:rPr lang="en-CA" b="1" dirty="0">
                <a:solidFill>
                  <a:srgbClr val="FFC000"/>
                </a:solidFill>
              </a:rPr>
              <a:t> &amp; CO</a:t>
            </a:r>
            <a:r>
              <a:rPr lang="en-CA" b="1" baseline="-25000" dirty="0">
                <a:solidFill>
                  <a:srgbClr val="FFC000"/>
                </a:solidFill>
              </a:rPr>
              <a:t>2</a:t>
            </a:r>
          </a:p>
          <a:p>
            <a:r>
              <a:rPr lang="en-CA" b="1" dirty="0">
                <a:solidFill>
                  <a:srgbClr val="FFC000"/>
                </a:solidFill>
              </a:rPr>
              <a:t>Fat-soluble molecules – like sterol lipids/hormones</a:t>
            </a:r>
          </a:p>
          <a:p>
            <a:pPr>
              <a:buNone/>
            </a:pPr>
            <a:endParaRPr lang="en-CA" b="1" dirty="0">
              <a:solidFill>
                <a:srgbClr val="92D050"/>
              </a:solidFill>
            </a:endParaRPr>
          </a:p>
          <a:p>
            <a:pPr>
              <a:buNone/>
            </a:pPr>
            <a:r>
              <a:rPr lang="en-CA" b="1" dirty="0">
                <a:solidFill>
                  <a:srgbClr val="92D050"/>
                </a:solidFill>
              </a:rPr>
              <a:t>And some </a:t>
            </a:r>
            <a:r>
              <a:rPr lang="en-CA" b="1" u="sng" dirty="0">
                <a:solidFill>
                  <a:srgbClr val="92D050"/>
                </a:solidFill>
              </a:rPr>
              <a:t>CANNOT</a:t>
            </a:r>
            <a:r>
              <a:rPr lang="en-CA" b="1" dirty="0">
                <a:solidFill>
                  <a:srgbClr val="92D050"/>
                </a:solidFill>
              </a:rPr>
              <a:t>:</a:t>
            </a:r>
          </a:p>
          <a:p>
            <a:r>
              <a:rPr lang="en-CA" b="1" dirty="0">
                <a:solidFill>
                  <a:srgbClr val="92D050"/>
                </a:solidFill>
              </a:rPr>
              <a:t>Charged molecules (ions and polar molecules)</a:t>
            </a:r>
          </a:p>
          <a:p>
            <a:r>
              <a:rPr lang="en-CA" b="1" dirty="0">
                <a:solidFill>
                  <a:srgbClr val="92D050"/>
                </a:solidFill>
              </a:rPr>
              <a:t>Macromolecules (too large) – Example Proteins, Glucose, Amino Acids </a:t>
            </a:r>
            <a:r>
              <a:rPr lang="en-CA" b="1" dirty="0" err="1">
                <a:solidFill>
                  <a:srgbClr val="92D050"/>
                </a:solidFill>
              </a:rPr>
              <a:t>etc</a:t>
            </a:r>
            <a:endParaRPr lang="en-CA" b="1" dirty="0">
              <a:solidFill>
                <a:srgbClr val="92D050"/>
              </a:solidFill>
            </a:endParaRPr>
          </a:p>
          <a:p>
            <a:pPr>
              <a:buNone/>
            </a:pPr>
            <a:endParaRPr lang="en-CA" dirty="0"/>
          </a:p>
        </p:txBody>
      </p:sp>
      <p:sp>
        <p:nvSpPr>
          <p:cNvPr id="4" name="Rectangle 3"/>
          <p:cNvSpPr/>
          <p:nvPr/>
        </p:nvSpPr>
        <p:spPr>
          <a:xfrm>
            <a:off x="1085280" y="764704"/>
            <a:ext cx="6973447"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Selectively Permeable ?</a:t>
            </a:r>
          </a:p>
        </p:txBody>
      </p:sp>
      <p:sp>
        <p:nvSpPr>
          <p:cNvPr id="2" name="Rectangle 1">
            <a:extLst>
              <a:ext uri="{FF2B5EF4-FFF2-40B4-BE49-F238E27FC236}">
                <a16:creationId xmlns:a16="http://schemas.microsoft.com/office/drawing/2014/main" id="{142CA6AB-7A14-4306-9D5D-A2E79CE1AF19}"/>
              </a:ext>
            </a:extLst>
          </p:cNvPr>
          <p:cNvSpPr/>
          <p:nvPr/>
        </p:nvSpPr>
        <p:spPr>
          <a:xfrm>
            <a:off x="2005595" y="-27384"/>
            <a:ext cx="5132815"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CELL TRANSPORT</a:t>
            </a:r>
          </a:p>
        </p:txBody>
      </p:sp>
      <p:pic>
        <p:nvPicPr>
          <p:cNvPr id="1028" name="Picture 4" descr="Cholesterol is an Organic Molecule, a Sterol, a Type of Lipid. You Need  Some Cholesterol in Your Blood To Build Healthy Stock Illustration -  Illustration of molecular, research: 171657969">
            <a:extLst>
              <a:ext uri="{FF2B5EF4-FFF2-40B4-BE49-F238E27FC236}">
                <a16:creationId xmlns:a16="http://schemas.microsoft.com/office/drawing/2014/main" id="{17542D17-3A57-4192-A8C0-15F3119D6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645024"/>
            <a:ext cx="1830266" cy="1296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lucose stock illustration. Illustration of dextrose - 51302377">
            <a:extLst>
              <a:ext uri="{FF2B5EF4-FFF2-40B4-BE49-F238E27FC236}">
                <a16:creationId xmlns:a16="http://schemas.microsoft.com/office/drawing/2014/main" id="{B69AAF0E-22B1-473F-A4BA-0B7BD79A2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949280"/>
            <a:ext cx="34499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 04_03.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4638"/>
            <a:ext cx="6732240" cy="495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Grp="1" noChangeArrowheads="1"/>
          </p:cNvSpPr>
          <p:nvPr>
            <p:ph type="title"/>
          </p:nvPr>
        </p:nvSpPr>
        <p:spPr>
          <a:xfrm>
            <a:off x="-8742" y="485800"/>
            <a:ext cx="5660862" cy="1143000"/>
          </a:xfrm>
          <a:noFill/>
        </p:spPr>
        <p:txBody>
          <a:bodyPr>
            <a:normAutofit fontScale="90000"/>
          </a:bodyPr>
          <a:lstStyle/>
          <a:p>
            <a:pPr eaLnBrk="1" hangingPunct="1"/>
            <a:r>
              <a:rPr lang="en-US" altLang="en-US" dirty="0"/>
              <a:t>Things that are Ionic, Polar or Really Large need help</a:t>
            </a:r>
          </a:p>
        </p:txBody>
      </p:sp>
      <p:pic>
        <p:nvPicPr>
          <p:cNvPr id="3" name="Picture 2">
            <a:extLst>
              <a:ext uri="{FF2B5EF4-FFF2-40B4-BE49-F238E27FC236}">
                <a16:creationId xmlns:a16="http://schemas.microsoft.com/office/drawing/2014/main" id="{C2F2FD66-7072-4078-890D-024CA0B4B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708920"/>
            <a:ext cx="3059832" cy="2132856"/>
          </a:xfrm>
          <a:prstGeom prst="rect">
            <a:avLst/>
          </a:prstGeom>
        </p:spPr>
      </p:pic>
      <p:sp>
        <p:nvSpPr>
          <p:cNvPr id="4" name="Rectangle 3">
            <a:extLst>
              <a:ext uri="{FF2B5EF4-FFF2-40B4-BE49-F238E27FC236}">
                <a16:creationId xmlns:a16="http://schemas.microsoft.com/office/drawing/2014/main" id="{798A546B-DFB1-4D75-B8D1-A0540E643423}"/>
              </a:ext>
            </a:extLst>
          </p:cNvPr>
          <p:cNvSpPr/>
          <p:nvPr/>
        </p:nvSpPr>
        <p:spPr>
          <a:xfrm>
            <a:off x="6012160" y="4953362"/>
            <a:ext cx="3097386"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AQUAPORINS</a:t>
            </a:r>
          </a:p>
        </p:txBody>
      </p:sp>
      <p:sp>
        <p:nvSpPr>
          <p:cNvPr id="2" name="Rectangle 1">
            <a:extLst>
              <a:ext uri="{FF2B5EF4-FFF2-40B4-BE49-F238E27FC236}">
                <a16:creationId xmlns:a16="http://schemas.microsoft.com/office/drawing/2014/main" id="{1FEF2AC1-6DDB-4904-A61B-522EA0F0EBBF}"/>
              </a:ext>
            </a:extLst>
          </p:cNvPr>
          <p:cNvSpPr/>
          <p:nvPr/>
        </p:nvSpPr>
        <p:spPr>
          <a:xfrm>
            <a:off x="5436096" y="404664"/>
            <a:ext cx="3772186" cy="1754326"/>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about </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Water</a:t>
            </a:r>
          </a:p>
        </p:txBody>
      </p:sp>
    </p:spTree>
    <p:extLst>
      <p:ext uri="{BB962C8B-B14F-4D97-AF65-F5344CB8AC3E}">
        <p14:creationId xmlns:p14="http://schemas.microsoft.com/office/powerpoint/2010/main" val="6912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ampbell, CC 6th, Chapter 05, The Working Cell\05_03aPassiveTransport-L.jpg"/>
          <p:cNvPicPr>
            <a:picLocks noChangeAspect="1" noChangeArrowheads="1"/>
          </p:cNvPicPr>
          <p:nvPr/>
        </p:nvPicPr>
        <p:blipFill>
          <a:blip r:embed="rId2" cstate="print"/>
          <a:srcRect/>
          <a:stretch>
            <a:fillRect/>
          </a:stretch>
        </p:blipFill>
        <p:spPr bwMode="auto">
          <a:xfrm>
            <a:off x="827584" y="4109016"/>
            <a:ext cx="6948264" cy="2770789"/>
          </a:xfrm>
          <a:prstGeom prst="rect">
            <a:avLst/>
          </a:prstGeom>
          <a:noFill/>
        </p:spPr>
      </p:pic>
      <p:sp>
        <p:nvSpPr>
          <p:cNvPr id="4" name="TextBox 3"/>
          <p:cNvSpPr txBox="1"/>
          <p:nvPr/>
        </p:nvSpPr>
        <p:spPr>
          <a:xfrm>
            <a:off x="0" y="692696"/>
            <a:ext cx="9144000" cy="3416320"/>
          </a:xfrm>
          <a:prstGeom prst="rect">
            <a:avLst/>
          </a:prstGeom>
          <a:noFill/>
        </p:spPr>
        <p:txBody>
          <a:bodyPr wrap="square" rtlCol="0">
            <a:spAutoFit/>
          </a:bodyPr>
          <a:lstStyle/>
          <a:p>
            <a:r>
              <a:rPr lang="en-CA" sz="2400" dirty="0"/>
              <a:t>Does not use require energy from ATP to get the job done</a:t>
            </a:r>
          </a:p>
          <a:p>
            <a:r>
              <a:rPr lang="en-CA" sz="2400" b="1" dirty="0">
                <a:solidFill>
                  <a:srgbClr val="FF0000"/>
                </a:solidFill>
              </a:rPr>
              <a:t>No ATP is involved in this transport</a:t>
            </a:r>
          </a:p>
          <a:p>
            <a:r>
              <a:rPr lang="en-CA" sz="2400" dirty="0"/>
              <a:t>Types of Passive Transport:</a:t>
            </a:r>
          </a:p>
          <a:p>
            <a:pPr>
              <a:buFont typeface="Arial" pitchFamily="34" charset="0"/>
              <a:buChar char="•"/>
            </a:pPr>
            <a:r>
              <a:rPr lang="en-CA" sz="2400" dirty="0">
                <a:solidFill>
                  <a:srgbClr val="3333FF"/>
                </a:solidFill>
              </a:rPr>
              <a:t>1. Diffusion </a:t>
            </a:r>
            <a:r>
              <a:rPr lang="en-CA" sz="2400" dirty="0"/>
              <a:t>– Any substance moving from a High Concentration over to a place where it is in lower concentration</a:t>
            </a:r>
          </a:p>
          <a:p>
            <a:pPr>
              <a:buFont typeface="Arial" pitchFamily="34" charset="0"/>
              <a:buChar char="•"/>
            </a:pPr>
            <a:r>
              <a:rPr lang="en-CA" sz="2400" dirty="0">
                <a:solidFill>
                  <a:srgbClr val="CC3399"/>
                </a:solidFill>
              </a:rPr>
              <a:t>2. Osmosis</a:t>
            </a:r>
            <a:r>
              <a:rPr lang="en-CA" sz="2400" dirty="0"/>
              <a:t> – A special type of Diffusion – Criteria requires that the substance be WATER and that it goes across a MEMBRANE</a:t>
            </a:r>
          </a:p>
          <a:p>
            <a:pPr>
              <a:buFont typeface="Arial" pitchFamily="34" charset="0"/>
              <a:buChar char="•"/>
            </a:pPr>
            <a:r>
              <a:rPr lang="en-CA" sz="2400" dirty="0">
                <a:solidFill>
                  <a:srgbClr val="009900"/>
                </a:solidFill>
              </a:rPr>
              <a:t>3. Facilitated transport – </a:t>
            </a:r>
            <a:r>
              <a:rPr lang="en-CA" sz="2400" dirty="0"/>
              <a:t>Molecule being moved needs a helper (carrier protein), but the helper does not use </a:t>
            </a:r>
            <a:r>
              <a:rPr lang="en-CA" sz="2400" dirty="0">
                <a:solidFill>
                  <a:srgbClr val="009900"/>
                </a:solidFill>
              </a:rPr>
              <a:t>ATP</a:t>
            </a:r>
          </a:p>
        </p:txBody>
      </p:sp>
      <p:sp>
        <p:nvSpPr>
          <p:cNvPr id="3" name="Rectangle 2"/>
          <p:cNvSpPr/>
          <p:nvPr/>
        </p:nvSpPr>
        <p:spPr>
          <a:xfrm>
            <a:off x="1488083" y="-27384"/>
            <a:ext cx="6167843" cy="923330"/>
          </a:xfrm>
          <a:prstGeom prst="rect">
            <a:avLst/>
          </a:prstGeom>
          <a:noFill/>
        </p:spPr>
        <p:txBody>
          <a:bodyPr wrap="none" lIns="91440" tIns="45720" rIns="91440" bIns="45720">
            <a:spAutoFit/>
          </a:bodyPr>
          <a:lstStyle/>
          <a:p>
            <a:pPr algn="ctr"/>
            <a:r>
              <a:rPr lang="en-US" sz="5400" b="1" u="sng"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PASSIVE TRANSPORT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96752"/>
            <a:ext cx="6444208" cy="5472608"/>
          </a:xfrm>
        </p:spPr>
        <p:txBody>
          <a:bodyPr>
            <a:normAutofit fontScale="85000" lnSpcReduction="10000"/>
          </a:bodyPr>
          <a:lstStyle/>
          <a:p>
            <a:r>
              <a:rPr lang="en-CA" dirty="0"/>
              <a:t>There is a concentration gradient</a:t>
            </a:r>
          </a:p>
          <a:p>
            <a:r>
              <a:rPr lang="en-CA" b="1" dirty="0">
                <a:solidFill>
                  <a:srgbClr val="FF0000"/>
                </a:solidFill>
              </a:rPr>
              <a:t>Movement is from a high concentration to a low concentration.</a:t>
            </a:r>
          </a:p>
          <a:p>
            <a:r>
              <a:rPr lang="en-CA" dirty="0"/>
              <a:t>Molecules want to be in equilibrium and distribution of these molecules are equally spread out.</a:t>
            </a:r>
          </a:p>
          <a:p>
            <a:pPr>
              <a:buNone/>
            </a:pPr>
            <a:r>
              <a:rPr lang="en-CA" dirty="0"/>
              <a:t>Examples: </a:t>
            </a:r>
          </a:p>
          <a:p>
            <a:pPr>
              <a:buNone/>
            </a:pPr>
            <a:r>
              <a:rPr lang="en-CA" dirty="0"/>
              <a:t>An odour will spread out throughout the room until equally distributed around.</a:t>
            </a:r>
          </a:p>
          <a:p>
            <a:pPr>
              <a:buNone/>
            </a:pPr>
            <a:r>
              <a:rPr lang="en-CA" dirty="0"/>
              <a:t>Or </a:t>
            </a:r>
          </a:p>
          <a:p>
            <a:pPr>
              <a:buNone/>
            </a:pPr>
            <a:r>
              <a:rPr lang="en-CA" dirty="0"/>
              <a:t>When you add red dye to water it will move throughout the container until all the water looks blue.</a:t>
            </a:r>
          </a:p>
        </p:txBody>
      </p:sp>
      <p:pic>
        <p:nvPicPr>
          <p:cNvPr id="7170" name="Picture 2"/>
          <p:cNvPicPr>
            <a:picLocks noChangeAspect="1" noChangeArrowheads="1"/>
          </p:cNvPicPr>
          <p:nvPr/>
        </p:nvPicPr>
        <p:blipFill>
          <a:blip r:embed="rId3" cstate="print"/>
          <a:srcRect/>
          <a:stretch>
            <a:fillRect/>
          </a:stretch>
        </p:blipFill>
        <p:spPr bwMode="auto">
          <a:xfrm>
            <a:off x="6372200" y="1700808"/>
            <a:ext cx="2771800" cy="4640377"/>
          </a:xfrm>
          <a:prstGeom prst="rect">
            <a:avLst/>
          </a:prstGeom>
          <a:noFill/>
          <a:ln w="9525">
            <a:noFill/>
            <a:miter lim="800000"/>
            <a:headEnd/>
            <a:tailEnd/>
          </a:ln>
        </p:spPr>
      </p:pic>
      <p:sp>
        <p:nvSpPr>
          <p:cNvPr id="4" name="Rectangle 3"/>
          <p:cNvSpPr/>
          <p:nvPr/>
        </p:nvSpPr>
        <p:spPr>
          <a:xfrm>
            <a:off x="2561676" y="188640"/>
            <a:ext cx="4020652"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DIFFUSION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4525963"/>
          </a:xfrm>
        </p:spPr>
        <p:txBody>
          <a:bodyPr/>
          <a:lstStyle/>
          <a:p>
            <a:endParaRPr lang="en-CA" dirty="0"/>
          </a:p>
        </p:txBody>
      </p:sp>
      <p:pic>
        <p:nvPicPr>
          <p:cNvPr id="4" name="Picture 3" descr=" 04_01.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07293"/>
            <a:ext cx="8964488" cy="560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B43BC8F-157B-4786-B58B-586BC14B9165}"/>
              </a:ext>
            </a:extLst>
          </p:cNvPr>
          <p:cNvSpPr/>
          <p:nvPr/>
        </p:nvSpPr>
        <p:spPr>
          <a:xfrm>
            <a:off x="539136" y="44624"/>
            <a:ext cx="8065734" cy="1015663"/>
          </a:xfrm>
          <a:prstGeom prst="rect">
            <a:avLst/>
          </a:prstGeom>
          <a:noFill/>
        </p:spPr>
        <p:txBody>
          <a:bodyPr wrap="none" lIns="91440" tIns="45720" rIns="91440" bIns="45720">
            <a:spAutoFit/>
          </a:bodyPr>
          <a:lstStyle/>
          <a:p>
            <a:pPr algn="ctr"/>
            <a:r>
              <a:rPr lang="en-US" sz="6000" b="1" cap="none" spc="0" dirty="0">
                <a:ln w="13462">
                  <a:solidFill>
                    <a:schemeClr val="bg1"/>
                  </a:solidFill>
                  <a:prstDash val="solid"/>
                </a:ln>
                <a:solidFill>
                  <a:srgbClr val="7030A0"/>
                </a:solidFill>
                <a:effectLst>
                  <a:outerShdw dist="38100" dir="2700000" algn="bl" rotWithShape="0">
                    <a:schemeClr val="accent5"/>
                  </a:outerShdw>
                </a:effectLst>
              </a:rPr>
              <a:t>“FLUID MOSAIC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 04_04.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57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Campbell, CC 6th, Chapter 05, The Working Cell\05_04Osmosis-L.jpg"/>
          <p:cNvPicPr>
            <a:picLocks noChangeAspect="1" noChangeArrowheads="1"/>
          </p:cNvPicPr>
          <p:nvPr/>
        </p:nvPicPr>
        <p:blipFill>
          <a:blip r:embed="rId3" cstate="print"/>
          <a:srcRect/>
          <a:stretch>
            <a:fillRect/>
          </a:stretch>
        </p:blipFill>
        <p:spPr bwMode="auto">
          <a:xfrm>
            <a:off x="3463600" y="680502"/>
            <a:ext cx="5680400" cy="6204882"/>
          </a:xfrm>
          <a:prstGeom prst="rect">
            <a:avLst/>
          </a:prstGeom>
          <a:noFill/>
        </p:spPr>
      </p:pic>
      <p:sp>
        <p:nvSpPr>
          <p:cNvPr id="4" name="TextBox 3"/>
          <p:cNvSpPr txBox="1"/>
          <p:nvPr/>
        </p:nvSpPr>
        <p:spPr>
          <a:xfrm>
            <a:off x="35495" y="908720"/>
            <a:ext cx="3521483" cy="5632311"/>
          </a:xfrm>
          <a:prstGeom prst="rect">
            <a:avLst/>
          </a:prstGeom>
          <a:noFill/>
        </p:spPr>
        <p:txBody>
          <a:bodyPr wrap="square" rtlCol="0">
            <a:spAutoFit/>
          </a:bodyPr>
          <a:lstStyle/>
          <a:p>
            <a:pPr>
              <a:buFont typeface="Arial" pitchFamily="34" charset="0"/>
              <a:buChar char="•"/>
            </a:pPr>
            <a:r>
              <a:rPr lang="en-CA" sz="2400" dirty="0"/>
              <a:t>Diffusion of</a:t>
            </a:r>
            <a:r>
              <a:rPr lang="en-CA" sz="2400" dirty="0">
                <a:solidFill>
                  <a:srgbClr val="3333FF"/>
                </a:solidFill>
              </a:rPr>
              <a:t> WATER </a:t>
            </a:r>
            <a:r>
              <a:rPr lang="en-CA" sz="2400" dirty="0"/>
              <a:t>across a </a:t>
            </a:r>
            <a:r>
              <a:rPr lang="en-CA" sz="2400" dirty="0">
                <a:solidFill>
                  <a:srgbClr val="CC3300"/>
                </a:solidFill>
              </a:rPr>
              <a:t>MEMBRANE</a:t>
            </a:r>
            <a:r>
              <a:rPr lang="en-CA" sz="2400" dirty="0"/>
              <a:t> has a special name = </a:t>
            </a:r>
            <a:r>
              <a:rPr lang="en-CA" sz="2400" b="1" dirty="0">
                <a:solidFill>
                  <a:srgbClr val="FF0000"/>
                </a:solidFill>
              </a:rPr>
              <a:t>OSMOSIS</a:t>
            </a:r>
          </a:p>
          <a:p>
            <a:endParaRPr lang="en-CA" sz="2400" dirty="0"/>
          </a:p>
          <a:p>
            <a:pPr>
              <a:buFont typeface="Arial" pitchFamily="34" charset="0"/>
              <a:buChar char="•"/>
            </a:pPr>
            <a:r>
              <a:rPr lang="en-CA" sz="2400" dirty="0"/>
              <a:t>The Pressure that develops when water wants to diffuse to a lower concentration is called </a:t>
            </a:r>
            <a:r>
              <a:rPr lang="en-CA" sz="2400" b="1" dirty="0">
                <a:solidFill>
                  <a:srgbClr val="7030A0"/>
                </a:solidFill>
              </a:rPr>
              <a:t>“Osmotic Pressure”.</a:t>
            </a:r>
          </a:p>
          <a:p>
            <a:pPr>
              <a:buFont typeface="Arial" pitchFamily="34" charset="0"/>
              <a:buChar char="•"/>
            </a:pPr>
            <a:endParaRPr lang="en-CA" sz="2400" dirty="0"/>
          </a:p>
          <a:p>
            <a:pPr>
              <a:buFont typeface="Arial" pitchFamily="34" charset="0"/>
              <a:buChar char="•"/>
            </a:pPr>
            <a:r>
              <a:rPr lang="en-CA" sz="2400" dirty="0"/>
              <a:t>Just like diffusion, water moves from an area of higher concentration to an area of lower concentration.</a:t>
            </a:r>
          </a:p>
        </p:txBody>
      </p:sp>
      <p:sp>
        <p:nvSpPr>
          <p:cNvPr id="3" name="Rectangle 2"/>
          <p:cNvSpPr/>
          <p:nvPr/>
        </p:nvSpPr>
        <p:spPr>
          <a:xfrm>
            <a:off x="93595" y="116632"/>
            <a:ext cx="3765326" cy="923330"/>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2.OSMOSIS</a:t>
            </a:r>
          </a:p>
        </p:txBody>
      </p:sp>
      <p:sp>
        <p:nvSpPr>
          <p:cNvPr id="2" name="Rectangle 1">
            <a:extLst>
              <a:ext uri="{FF2B5EF4-FFF2-40B4-BE49-F238E27FC236}">
                <a16:creationId xmlns:a16="http://schemas.microsoft.com/office/drawing/2014/main" id="{59E188C7-1E1D-42DB-BDC6-2DD800D7368E}"/>
              </a:ext>
            </a:extLst>
          </p:cNvPr>
          <p:cNvSpPr/>
          <p:nvPr/>
        </p:nvSpPr>
        <p:spPr>
          <a:xfrm>
            <a:off x="4663728" y="-27384"/>
            <a:ext cx="3745063" cy="707886"/>
          </a:xfrm>
          <a:prstGeom prst="rect">
            <a:avLst/>
          </a:prstGeom>
          <a:noFill/>
        </p:spPr>
        <p:txBody>
          <a:bodyPr wrap="none" lIns="91440" tIns="45720" rIns="91440" bIns="45720">
            <a:spAutoFit/>
          </a:bodyPr>
          <a:lstStyle/>
          <a:p>
            <a:pPr algn="ctr"/>
            <a:r>
              <a:rPr lang="en-US" sz="4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SOLUTES SUCK !!</a:t>
            </a:r>
          </a:p>
        </p:txBody>
      </p:sp>
      <p:sp>
        <p:nvSpPr>
          <p:cNvPr id="5" name="Rectangle: Rounded Corners 4">
            <a:extLst>
              <a:ext uri="{FF2B5EF4-FFF2-40B4-BE49-F238E27FC236}">
                <a16:creationId xmlns:a16="http://schemas.microsoft.com/office/drawing/2014/main" id="{59A9DAE8-C94D-40DF-997B-38261F459844}"/>
              </a:ext>
            </a:extLst>
          </p:cNvPr>
          <p:cNvSpPr/>
          <p:nvPr/>
        </p:nvSpPr>
        <p:spPr>
          <a:xfrm>
            <a:off x="7164288" y="1196752"/>
            <a:ext cx="1800200"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784976" cy="4785395"/>
          </a:xfrm>
        </p:spPr>
        <p:txBody>
          <a:bodyPr/>
          <a:lstStyle/>
          <a:p>
            <a:pPr>
              <a:buNone/>
            </a:pPr>
            <a:r>
              <a:rPr lang="en-CA" sz="2800" dirty="0"/>
              <a:t>There is still a concentration gradient of molecules moving from a higher concentration to lower concentration, but they require the help of a carrier protein:</a:t>
            </a:r>
          </a:p>
          <a:p>
            <a:pPr marL="457200" indent="-457200">
              <a:buAutoNum type="arabicParenR"/>
            </a:pPr>
            <a:r>
              <a:rPr lang="en-CA" sz="2400" dirty="0"/>
              <a:t>Molecule enters carrier</a:t>
            </a:r>
          </a:p>
          <a:p>
            <a:pPr marL="457200" indent="-457200">
              <a:buAutoNum type="arabicParenR"/>
            </a:pPr>
            <a:r>
              <a:rPr lang="en-CA" sz="2400" dirty="0"/>
              <a:t>Molecule combines with carrier</a:t>
            </a:r>
          </a:p>
          <a:p>
            <a:pPr marL="457200" indent="-457200">
              <a:buAutoNum type="arabicParenR"/>
            </a:pPr>
            <a:r>
              <a:rPr lang="en-CA" sz="2400" dirty="0"/>
              <a:t>Carrier undergoes shape </a:t>
            </a:r>
          </a:p>
          <a:p>
            <a:pPr marL="457200" indent="-457200">
              <a:buNone/>
            </a:pPr>
            <a:r>
              <a:rPr lang="en-CA" sz="2400" dirty="0"/>
              <a:t>change and releases the molecule </a:t>
            </a:r>
          </a:p>
          <a:p>
            <a:pPr marL="457200" indent="-457200">
              <a:buNone/>
            </a:pPr>
            <a:r>
              <a:rPr lang="en-CA" sz="2400" dirty="0"/>
              <a:t>on the other side of the membrane.</a:t>
            </a:r>
          </a:p>
        </p:txBody>
      </p:sp>
      <p:pic>
        <p:nvPicPr>
          <p:cNvPr id="6146" name="Picture 2"/>
          <p:cNvPicPr>
            <a:picLocks noChangeAspect="1" noChangeArrowheads="1"/>
          </p:cNvPicPr>
          <p:nvPr/>
        </p:nvPicPr>
        <p:blipFill>
          <a:blip r:embed="rId2" cstate="print"/>
          <a:srcRect/>
          <a:stretch>
            <a:fillRect/>
          </a:stretch>
        </p:blipFill>
        <p:spPr bwMode="auto">
          <a:xfrm>
            <a:off x="5364088" y="3212976"/>
            <a:ext cx="2910954" cy="2613773"/>
          </a:xfrm>
          <a:prstGeom prst="rect">
            <a:avLst/>
          </a:prstGeom>
          <a:noFill/>
          <a:ln w="9525">
            <a:noFill/>
            <a:miter lim="800000"/>
            <a:headEnd/>
            <a:tailEnd/>
          </a:ln>
        </p:spPr>
      </p:pic>
      <p:sp>
        <p:nvSpPr>
          <p:cNvPr id="4" name="Rectangle 3">
            <a:hlinkClick r:id="rId3"/>
          </p:cNvPr>
          <p:cNvSpPr/>
          <p:nvPr/>
        </p:nvSpPr>
        <p:spPr>
          <a:xfrm>
            <a:off x="251520" y="5313982"/>
            <a:ext cx="6394699"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SUMMARY Video Clip</a:t>
            </a:r>
          </a:p>
        </p:txBody>
      </p:sp>
      <p:sp>
        <p:nvSpPr>
          <p:cNvPr id="5" name="Rectangle 4"/>
          <p:cNvSpPr/>
          <p:nvPr/>
        </p:nvSpPr>
        <p:spPr>
          <a:xfrm>
            <a:off x="482971" y="116632"/>
            <a:ext cx="817807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FACILITATED TRANSPORT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520" y="-27384"/>
            <a:ext cx="6946022" cy="830997"/>
          </a:xfrm>
          <a:prstGeom prst="rect">
            <a:avLst/>
          </a:prstGeom>
          <a:noFill/>
        </p:spPr>
        <p:txBody>
          <a:bodyPr wrap="square" lIns="91440" tIns="45720" rIns="91440" bIns="45720">
            <a:spAutoFit/>
          </a:bodyPr>
          <a:lstStyle/>
          <a:p>
            <a:pPr algn="ctr"/>
            <a:r>
              <a:rPr lang="en-US"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Osmosis and Tonicity</a:t>
            </a:r>
          </a:p>
        </p:txBody>
      </p:sp>
      <p:sp>
        <p:nvSpPr>
          <p:cNvPr id="5" name="TextBox 4"/>
          <p:cNvSpPr txBox="1"/>
          <p:nvPr/>
        </p:nvSpPr>
        <p:spPr>
          <a:xfrm>
            <a:off x="35496" y="836712"/>
            <a:ext cx="7488832" cy="1384995"/>
          </a:xfrm>
          <a:prstGeom prst="rect">
            <a:avLst/>
          </a:prstGeom>
          <a:noFill/>
        </p:spPr>
        <p:txBody>
          <a:bodyPr wrap="square" rtlCol="0">
            <a:spAutoFit/>
          </a:bodyPr>
          <a:lstStyle/>
          <a:p>
            <a:r>
              <a:rPr lang="en-US" sz="2100" b="1" dirty="0">
                <a:solidFill>
                  <a:srgbClr val="FF0000"/>
                </a:solidFill>
              </a:rPr>
              <a:t>Recall that Osmosis is just a specific type of Diffusion.  What makes it specific is that it always involves </a:t>
            </a:r>
            <a:r>
              <a:rPr lang="en-US" sz="2100" b="1" u="sng" dirty="0">
                <a:solidFill>
                  <a:srgbClr val="3333FF"/>
                </a:solidFill>
              </a:rPr>
              <a:t>WATER</a:t>
            </a:r>
            <a:r>
              <a:rPr lang="en-US" sz="2100" b="1" dirty="0">
                <a:solidFill>
                  <a:srgbClr val="FF0000"/>
                </a:solidFill>
              </a:rPr>
              <a:t> moving from an area of higher concentration to an area of lower concentration and it involves the movement of this water </a:t>
            </a:r>
            <a:r>
              <a:rPr lang="en-US" sz="2100" b="1" u="sng" dirty="0">
                <a:solidFill>
                  <a:srgbClr val="009900"/>
                </a:solidFill>
              </a:rPr>
              <a:t>across a membrane</a:t>
            </a:r>
          </a:p>
        </p:txBody>
      </p:sp>
      <p:pic>
        <p:nvPicPr>
          <p:cNvPr id="1026" name="Picture 2" descr="http://lynlaukimdak.wikispaces.com/file/view/osmosis.gif/201362540/osmo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8183"/>
            <a:ext cx="9144000" cy="43651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2E68EC-A16F-4784-BC89-00F7F8EA9BDF}"/>
              </a:ext>
            </a:extLst>
          </p:cNvPr>
          <p:cNvSpPr/>
          <p:nvPr/>
        </p:nvSpPr>
        <p:spPr>
          <a:xfrm>
            <a:off x="6336005" y="1990581"/>
            <a:ext cx="2196435" cy="646331"/>
          </a:xfrm>
          <a:prstGeom prst="rect">
            <a:avLst/>
          </a:prstGeom>
          <a:noFill/>
        </p:spPr>
        <p:txBody>
          <a:bodyPr wrap="none" lIns="91440" tIns="45720" rIns="91440" bIns="45720">
            <a:spAutoFit/>
          </a:bodyPr>
          <a:lstStyle/>
          <a:p>
            <a:pPr algn="ctr"/>
            <a:r>
              <a:rPr lang="en-US" sz="3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HANDOUT</a:t>
            </a:r>
          </a:p>
        </p:txBody>
      </p:sp>
      <p:sp>
        <p:nvSpPr>
          <p:cNvPr id="3" name="Rectangle 2">
            <a:extLst>
              <a:ext uri="{FF2B5EF4-FFF2-40B4-BE49-F238E27FC236}">
                <a16:creationId xmlns:a16="http://schemas.microsoft.com/office/drawing/2014/main" id="{62C4A36E-24B3-42B3-B924-13EBD5BA5B38}"/>
              </a:ext>
            </a:extLst>
          </p:cNvPr>
          <p:cNvSpPr/>
          <p:nvPr/>
        </p:nvSpPr>
        <p:spPr>
          <a:xfrm>
            <a:off x="5724128" y="2707179"/>
            <a:ext cx="3168352" cy="3530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7C6B56D-06A2-4CFD-80D4-998751FC8486}"/>
              </a:ext>
            </a:extLst>
          </p:cNvPr>
          <p:cNvSpPr txBox="1"/>
          <p:nvPr/>
        </p:nvSpPr>
        <p:spPr>
          <a:xfrm>
            <a:off x="899592" y="2339588"/>
            <a:ext cx="864096" cy="369332"/>
          </a:xfrm>
          <a:prstGeom prst="rect">
            <a:avLst/>
          </a:prstGeom>
          <a:noFill/>
        </p:spPr>
        <p:txBody>
          <a:bodyPr wrap="square" rtlCol="0">
            <a:spAutoFit/>
          </a:bodyPr>
          <a:lstStyle/>
          <a:p>
            <a:r>
              <a:rPr lang="en-US" dirty="0"/>
              <a:t> </a:t>
            </a:r>
            <a:r>
              <a:rPr lang="en-US" b="1" dirty="0"/>
              <a:t>Side A</a:t>
            </a:r>
          </a:p>
        </p:txBody>
      </p:sp>
      <p:sp>
        <p:nvSpPr>
          <p:cNvPr id="7" name="TextBox 6">
            <a:extLst>
              <a:ext uri="{FF2B5EF4-FFF2-40B4-BE49-F238E27FC236}">
                <a16:creationId xmlns:a16="http://schemas.microsoft.com/office/drawing/2014/main" id="{D11DDCD4-A16D-4B22-93EA-2435FC6E25CA}"/>
              </a:ext>
            </a:extLst>
          </p:cNvPr>
          <p:cNvSpPr txBox="1"/>
          <p:nvPr/>
        </p:nvSpPr>
        <p:spPr>
          <a:xfrm>
            <a:off x="2267744" y="2348880"/>
            <a:ext cx="864096" cy="369332"/>
          </a:xfrm>
          <a:prstGeom prst="rect">
            <a:avLst/>
          </a:prstGeom>
          <a:noFill/>
        </p:spPr>
        <p:txBody>
          <a:bodyPr wrap="square" rtlCol="0">
            <a:spAutoFit/>
          </a:bodyPr>
          <a:lstStyle/>
          <a:p>
            <a:r>
              <a:rPr lang="en-US" b="1" dirty="0"/>
              <a:t>Side B</a:t>
            </a:r>
          </a:p>
        </p:txBody>
      </p:sp>
    </p:spTree>
    <p:extLst>
      <p:ext uri="{BB962C8B-B14F-4D97-AF65-F5344CB8AC3E}">
        <p14:creationId xmlns:p14="http://schemas.microsoft.com/office/powerpoint/2010/main" val="42764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C9B4D7-BF56-4F4B-B710-0980C7BFE527}"/>
              </a:ext>
            </a:extLst>
          </p:cNvPr>
          <p:cNvSpPr/>
          <p:nvPr/>
        </p:nvSpPr>
        <p:spPr>
          <a:xfrm>
            <a:off x="35496" y="-27384"/>
            <a:ext cx="3670237"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TONICITY ??</a:t>
            </a:r>
          </a:p>
        </p:txBody>
      </p:sp>
      <p:sp>
        <p:nvSpPr>
          <p:cNvPr id="5" name="TextBox 4">
            <a:extLst>
              <a:ext uri="{FF2B5EF4-FFF2-40B4-BE49-F238E27FC236}">
                <a16:creationId xmlns:a16="http://schemas.microsoft.com/office/drawing/2014/main" id="{A80CEF9A-4A60-4AA4-ADE4-360C8909358B}"/>
              </a:ext>
            </a:extLst>
          </p:cNvPr>
          <p:cNvSpPr txBox="1"/>
          <p:nvPr/>
        </p:nvSpPr>
        <p:spPr>
          <a:xfrm>
            <a:off x="35496" y="764704"/>
            <a:ext cx="6768752" cy="830997"/>
          </a:xfrm>
          <a:prstGeom prst="rect">
            <a:avLst/>
          </a:prstGeom>
          <a:noFill/>
        </p:spPr>
        <p:txBody>
          <a:bodyPr wrap="square" rtlCol="0">
            <a:spAutoFit/>
          </a:bodyPr>
          <a:lstStyle/>
          <a:p>
            <a:r>
              <a:rPr lang="en-US" sz="2400" b="1" dirty="0">
                <a:solidFill>
                  <a:srgbClr val="202124"/>
                </a:solidFill>
                <a:latin typeface="arial" panose="020B0604020202020204" pitchFamily="34" charset="0"/>
              </a:rPr>
              <a:t>T</a:t>
            </a:r>
            <a:r>
              <a:rPr lang="en-US" sz="2400" b="1" i="0" dirty="0">
                <a:solidFill>
                  <a:srgbClr val="202124"/>
                </a:solidFill>
                <a:effectLst/>
                <a:latin typeface="arial" panose="020B0604020202020204" pitchFamily="34" charset="0"/>
              </a:rPr>
              <a:t>he ability of a solution surrounding a cell to cause that cell to gain or lose water.</a:t>
            </a:r>
            <a:endParaRPr lang="en-US" sz="2400" b="1" dirty="0"/>
          </a:p>
        </p:txBody>
      </p:sp>
      <p:pic>
        <p:nvPicPr>
          <p:cNvPr id="1026" name="Picture 2" descr="Diagram of Tonicity Diagram | Quizlet">
            <a:extLst>
              <a:ext uri="{FF2B5EF4-FFF2-40B4-BE49-F238E27FC236}">
                <a16:creationId xmlns:a16="http://schemas.microsoft.com/office/drawing/2014/main" id="{46BB4682-5AB2-477B-BC92-054EFB1E1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 y="1484784"/>
            <a:ext cx="9097283" cy="38752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62F6501-08A2-437A-B193-C4CB5A972531}"/>
              </a:ext>
            </a:extLst>
          </p:cNvPr>
          <p:cNvSpPr txBox="1"/>
          <p:nvPr/>
        </p:nvSpPr>
        <p:spPr>
          <a:xfrm>
            <a:off x="35496" y="5373216"/>
            <a:ext cx="9217024" cy="1785104"/>
          </a:xfrm>
          <a:prstGeom prst="rect">
            <a:avLst/>
          </a:prstGeom>
          <a:noFill/>
        </p:spPr>
        <p:txBody>
          <a:bodyPr wrap="square" rtlCol="0">
            <a:spAutoFit/>
          </a:bodyPr>
          <a:lstStyle/>
          <a:p>
            <a:r>
              <a:rPr lang="en-US" sz="2200" b="1" dirty="0">
                <a:solidFill>
                  <a:srgbClr val="7030A0"/>
                </a:solidFill>
              </a:rPr>
              <a:t>Tonicity is the concept of describing the concentration of solutes to determine how the water will move.  The tonicity terms : </a:t>
            </a:r>
            <a:r>
              <a:rPr lang="en-US" sz="2400" b="1" dirty="0">
                <a:solidFill>
                  <a:srgbClr val="FF0000"/>
                </a:solidFill>
              </a:rPr>
              <a:t>ISOTONIC, </a:t>
            </a:r>
            <a:r>
              <a:rPr lang="en-US" sz="2400" b="1" dirty="0">
                <a:solidFill>
                  <a:srgbClr val="FF33CC"/>
                </a:solidFill>
              </a:rPr>
              <a:t>HYPERTONIC, </a:t>
            </a:r>
            <a:r>
              <a:rPr lang="en-US" sz="2400" b="1" dirty="0">
                <a:solidFill>
                  <a:srgbClr val="009900"/>
                </a:solidFill>
              </a:rPr>
              <a:t>HYPOTONIC</a:t>
            </a:r>
            <a:r>
              <a:rPr lang="en-US" sz="2200" b="1" dirty="0">
                <a:solidFill>
                  <a:srgbClr val="7030A0"/>
                </a:solidFill>
              </a:rPr>
              <a:t> always refer to the relative concentration of SOLUTES in one environment relative to another.</a:t>
            </a:r>
          </a:p>
          <a:p>
            <a:endParaRPr lang="en-US" dirty="0"/>
          </a:p>
        </p:txBody>
      </p:sp>
    </p:spTree>
    <p:extLst>
      <p:ext uri="{BB962C8B-B14F-4D97-AF65-F5344CB8AC3E}">
        <p14:creationId xmlns:p14="http://schemas.microsoft.com/office/powerpoint/2010/main" val="357427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descr="http://www.williamsclass.com/SeventhScienceWork/ImagesCellBricks/hyperto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036496"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2DCC944-B838-43C1-AE73-25EBF188A73A}"/>
              </a:ext>
            </a:extLst>
          </p:cNvPr>
          <p:cNvSpPr/>
          <p:nvPr/>
        </p:nvSpPr>
        <p:spPr>
          <a:xfrm>
            <a:off x="35496" y="-27384"/>
            <a:ext cx="3871894"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HYPERTONIC</a:t>
            </a:r>
          </a:p>
        </p:txBody>
      </p:sp>
      <p:sp>
        <p:nvSpPr>
          <p:cNvPr id="5" name="TextBox 4">
            <a:extLst>
              <a:ext uri="{FF2B5EF4-FFF2-40B4-BE49-F238E27FC236}">
                <a16:creationId xmlns:a16="http://schemas.microsoft.com/office/drawing/2014/main" id="{7BAA78F3-E875-4115-96F4-8BB4A66BF1B5}"/>
              </a:ext>
            </a:extLst>
          </p:cNvPr>
          <p:cNvSpPr txBox="1"/>
          <p:nvPr/>
        </p:nvSpPr>
        <p:spPr>
          <a:xfrm>
            <a:off x="35496" y="908720"/>
            <a:ext cx="6264696" cy="400110"/>
          </a:xfrm>
          <a:prstGeom prst="rect">
            <a:avLst/>
          </a:prstGeom>
          <a:noFill/>
        </p:spPr>
        <p:txBody>
          <a:bodyPr wrap="square" rtlCol="0">
            <a:spAutoFit/>
          </a:bodyPr>
          <a:lstStyle/>
          <a:p>
            <a:r>
              <a:rPr lang="en-US" sz="2000" b="1" dirty="0">
                <a:solidFill>
                  <a:srgbClr val="FF0000"/>
                </a:solidFill>
              </a:rPr>
              <a:t>HYPER = HIGHER …… That little kid sure is hyperactive!!</a:t>
            </a:r>
          </a:p>
        </p:txBody>
      </p:sp>
      <p:sp>
        <p:nvSpPr>
          <p:cNvPr id="2" name="Oval 1">
            <a:extLst>
              <a:ext uri="{FF2B5EF4-FFF2-40B4-BE49-F238E27FC236}">
                <a16:creationId xmlns:a16="http://schemas.microsoft.com/office/drawing/2014/main" id="{668FECCB-62D6-4EF1-8824-396F41C1F3E1}"/>
              </a:ext>
            </a:extLst>
          </p:cNvPr>
          <p:cNvSpPr/>
          <p:nvPr/>
        </p:nvSpPr>
        <p:spPr>
          <a:xfrm>
            <a:off x="5364088" y="1628800"/>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55CE9C-72A8-4926-9A66-7C5A6134034B}"/>
              </a:ext>
            </a:extLst>
          </p:cNvPr>
          <p:cNvSpPr/>
          <p:nvPr/>
        </p:nvSpPr>
        <p:spPr>
          <a:xfrm>
            <a:off x="5364088" y="2708920"/>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03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27384"/>
            <a:ext cx="3603743"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HYPOTONIC</a:t>
            </a:r>
          </a:p>
        </p:txBody>
      </p:sp>
      <p:pic>
        <p:nvPicPr>
          <p:cNvPr id="4098" name="Picture 2" descr="http://drugline.org/img/term/hypotonic-solution-7554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03832"/>
            <a:ext cx="8856984" cy="5091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90B7910-8843-4A01-A303-2B884F8B7211}"/>
              </a:ext>
            </a:extLst>
          </p:cNvPr>
          <p:cNvSpPr txBox="1"/>
          <p:nvPr/>
        </p:nvSpPr>
        <p:spPr>
          <a:xfrm>
            <a:off x="179512" y="895946"/>
            <a:ext cx="5760640" cy="707886"/>
          </a:xfrm>
          <a:prstGeom prst="rect">
            <a:avLst/>
          </a:prstGeom>
          <a:noFill/>
        </p:spPr>
        <p:txBody>
          <a:bodyPr wrap="square" rtlCol="0">
            <a:spAutoFit/>
          </a:bodyPr>
          <a:lstStyle/>
          <a:p>
            <a:r>
              <a:rPr lang="en-US" sz="2000" b="1" dirty="0">
                <a:solidFill>
                  <a:srgbClr val="FF0000"/>
                </a:solidFill>
              </a:rPr>
              <a:t>HYPO = LOWER……. The snowboarder was rescued but she was suffering from Hypothermia</a:t>
            </a:r>
          </a:p>
        </p:txBody>
      </p:sp>
      <p:sp>
        <p:nvSpPr>
          <p:cNvPr id="5" name="Oval 4">
            <a:extLst>
              <a:ext uri="{FF2B5EF4-FFF2-40B4-BE49-F238E27FC236}">
                <a16:creationId xmlns:a16="http://schemas.microsoft.com/office/drawing/2014/main" id="{37CA5CFC-D76C-43B6-A598-299DDD95C017}"/>
              </a:ext>
            </a:extLst>
          </p:cNvPr>
          <p:cNvSpPr/>
          <p:nvPr/>
        </p:nvSpPr>
        <p:spPr>
          <a:xfrm>
            <a:off x="5364088" y="1700808"/>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F194B0B-61BE-49DD-9E9A-FDAA9F460FA0}"/>
              </a:ext>
            </a:extLst>
          </p:cNvPr>
          <p:cNvSpPr/>
          <p:nvPr/>
        </p:nvSpPr>
        <p:spPr>
          <a:xfrm>
            <a:off x="5292080" y="2780928"/>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illiamsclass.com/SeventhScienceWork/ImagesCellBricks/isoto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17440"/>
            <a:ext cx="7560840"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C84E0E8-5F90-4124-8716-7150D36A5344}"/>
              </a:ext>
            </a:extLst>
          </p:cNvPr>
          <p:cNvSpPr/>
          <p:nvPr/>
        </p:nvSpPr>
        <p:spPr>
          <a:xfrm>
            <a:off x="38106" y="-14610"/>
            <a:ext cx="2949718"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ISOTONIC</a:t>
            </a:r>
          </a:p>
        </p:txBody>
      </p:sp>
      <p:sp>
        <p:nvSpPr>
          <p:cNvPr id="3" name="TextBox 2">
            <a:extLst>
              <a:ext uri="{FF2B5EF4-FFF2-40B4-BE49-F238E27FC236}">
                <a16:creationId xmlns:a16="http://schemas.microsoft.com/office/drawing/2014/main" id="{157FFED8-F6A0-492E-A5D2-268C3E28EF1F}"/>
              </a:ext>
            </a:extLst>
          </p:cNvPr>
          <p:cNvSpPr txBox="1"/>
          <p:nvPr/>
        </p:nvSpPr>
        <p:spPr>
          <a:xfrm>
            <a:off x="44245" y="1052736"/>
            <a:ext cx="6976027" cy="707886"/>
          </a:xfrm>
          <a:prstGeom prst="rect">
            <a:avLst/>
          </a:prstGeom>
          <a:noFill/>
        </p:spPr>
        <p:txBody>
          <a:bodyPr wrap="square" rtlCol="0">
            <a:spAutoFit/>
          </a:bodyPr>
          <a:lstStyle/>
          <a:p>
            <a:r>
              <a:rPr lang="en-US" sz="2000" b="1" dirty="0">
                <a:solidFill>
                  <a:srgbClr val="FF0000"/>
                </a:solidFill>
              </a:rPr>
              <a:t>ISO = EQUAL……  I love studying geometry, my </a:t>
            </a:r>
            <a:r>
              <a:rPr lang="en-US" sz="2000" b="1" dirty="0" err="1">
                <a:solidFill>
                  <a:srgbClr val="FF0000"/>
                </a:solidFill>
              </a:rPr>
              <a:t>favourite</a:t>
            </a:r>
            <a:r>
              <a:rPr lang="en-US" sz="2000" b="1" dirty="0">
                <a:solidFill>
                  <a:srgbClr val="FF0000"/>
                </a:solidFill>
              </a:rPr>
              <a:t> triangle is an </a:t>
            </a:r>
            <a:r>
              <a:rPr lang="en-US" sz="2000" b="1" dirty="0" err="1">
                <a:solidFill>
                  <a:srgbClr val="FF0000"/>
                </a:solidFill>
              </a:rPr>
              <a:t>Isoscelese</a:t>
            </a:r>
            <a:r>
              <a:rPr lang="en-US" sz="2000" b="1" dirty="0">
                <a:solidFill>
                  <a:srgbClr val="FF0000"/>
                </a:solidFill>
              </a:rPr>
              <a:t> Triangle, what is your </a:t>
            </a:r>
            <a:r>
              <a:rPr lang="en-US" sz="2000" b="1" dirty="0" err="1">
                <a:solidFill>
                  <a:srgbClr val="FF0000"/>
                </a:solidFill>
              </a:rPr>
              <a:t>favourite</a:t>
            </a:r>
            <a:r>
              <a:rPr lang="en-US" sz="2000" b="1" dirty="0">
                <a:solidFill>
                  <a:srgbClr val="FF0000"/>
                </a:solidFill>
              </a:rPr>
              <a:t> triangle?</a:t>
            </a:r>
          </a:p>
        </p:txBody>
      </p:sp>
      <p:pic>
        <p:nvPicPr>
          <p:cNvPr id="6" name="Picture 2">
            <a:extLst>
              <a:ext uri="{FF2B5EF4-FFF2-40B4-BE49-F238E27FC236}">
                <a16:creationId xmlns:a16="http://schemas.microsoft.com/office/drawing/2014/main" id="{CEA6F884-55C7-4C84-890D-B0FD24722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2943" y="2096852"/>
            <a:ext cx="1401057" cy="1800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C1FD690A-B300-4296-B748-71563472BAC1}"/>
              </a:ext>
            </a:extLst>
          </p:cNvPr>
          <p:cNvSpPr/>
          <p:nvPr/>
        </p:nvSpPr>
        <p:spPr>
          <a:xfrm>
            <a:off x="4427984" y="1916832"/>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3A8FE65-4C4D-4081-90B4-B217446361E3}"/>
              </a:ext>
            </a:extLst>
          </p:cNvPr>
          <p:cNvSpPr/>
          <p:nvPr/>
        </p:nvSpPr>
        <p:spPr>
          <a:xfrm>
            <a:off x="4427984" y="2924944"/>
            <a:ext cx="2448272" cy="10801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6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 04_06.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88640"/>
            <a:ext cx="9144000"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3DE08C9-F325-4447-9953-943894F3CAF1}"/>
              </a:ext>
            </a:extLst>
          </p:cNvPr>
          <p:cNvSpPr/>
          <p:nvPr/>
        </p:nvSpPr>
        <p:spPr>
          <a:xfrm>
            <a:off x="6877272" y="620688"/>
            <a:ext cx="2375248" cy="5832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CD4653D-03EC-4158-AEB8-DD3EA6888566}"/>
              </a:ext>
            </a:extLst>
          </p:cNvPr>
          <p:cNvSpPr txBox="1"/>
          <p:nvPr/>
        </p:nvSpPr>
        <p:spPr>
          <a:xfrm>
            <a:off x="1331640" y="1844824"/>
            <a:ext cx="1584176" cy="400110"/>
          </a:xfrm>
          <a:prstGeom prst="rect">
            <a:avLst/>
          </a:prstGeom>
          <a:noFill/>
        </p:spPr>
        <p:txBody>
          <a:bodyPr wrap="square" rtlCol="0">
            <a:spAutoFit/>
          </a:bodyPr>
          <a:lstStyle/>
          <a:p>
            <a:r>
              <a:rPr lang="en-US" sz="2000" b="1" dirty="0">
                <a:solidFill>
                  <a:srgbClr val="FF0000"/>
                </a:solidFill>
              </a:rPr>
              <a:t>Thistle Tube</a:t>
            </a:r>
          </a:p>
        </p:txBody>
      </p:sp>
      <p:sp>
        <p:nvSpPr>
          <p:cNvPr id="5" name="TextBox 4">
            <a:extLst>
              <a:ext uri="{FF2B5EF4-FFF2-40B4-BE49-F238E27FC236}">
                <a16:creationId xmlns:a16="http://schemas.microsoft.com/office/drawing/2014/main" id="{6D574A73-230C-4DC6-8F93-3623FAD9BBEC}"/>
              </a:ext>
            </a:extLst>
          </p:cNvPr>
          <p:cNvSpPr txBox="1"/>
          <p:nvPr/>
        </p:nvSpPr>
        <p:spPr>
          <a:xfrm>
            <a:off x="1547664" y="2452826"/>
            <a:ext cx="1584176" cy="400110"/>
          </a:xfrm>
          <a:prstGeom prst="rect">
            <a:avLst/>
          </a:prstGeom>
          <a:noFill/>
        </p:spPr>
        <p:txBody>
          <a:bodyPr wrap="square" rtlCol="0">
            <a:spAutoFit/>
          </a:bodyPr>
          <a:lstStyle/>
          <a:p>
            <a:r>
              <a:rPr lang="en-US" sz="2000" b="1" dirty="0">
                <a:solidFill>
                  <a:srgbClr val="3333FF"/>
                </a:solidFill>
              </a:rPr>
              <a:t>Beaker</a:t>
            </a:r>
          </a:p>
        </p:txBody>
      </p:sp>
      <p:sp>
        <p:nvSpPr>
          <p:cNvPr id="6" name="Arrow: Left 5">
            <a:extLst>
              <a:ext uri="{FF2B5EF4-FFF2-40B4-BE49-F238E27FC236}">
                <a16:creationId xmlns:a16="http://schemas.microsoft.com/office/drawing/2014/main" id="{0C2D3AEA-5B9B-4199-A206-0BDA060BAC41}"/>
              </a:ext>
            </a:extLst>
          </p:cNvPr>
          <p:cNvSpPr/>
          <p:nvPr/>
        </p:nvSpPr>
        <p:spPr>
          <a:xfrm>
            <a:off x="1187624" y="2060848"/>
            <a:ext cx="360040" cy="2880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51A9581-CE55-4DA7-B983-C11945B1723C}"/>
              </a:ext>
            </a:extLst>
          </p:cNvPr>
          <p:cNvSpPr/>
          <p:nvPr/>
        </p:nvSpPr>
        <p:spPr>
          <a:xfrm>
            <a:off x="1331640" y="2740062"/>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4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194920" cy="1143000"/>
          </a:xfrm>
        </p:spPr>
        <p:txBody>
          <a:bodyPr>
            <a:normAutofit fontScale="90000"/>
          </a:bodyPr>
          <a:lstStyle/>
          <a:p>
            <a:r>
              <a:rPr lang="en-US" dirty="0"/>
              <a:t>EFFECT ON Plant and Animal CELLS</a:t>
            </a:r>
          </a:p>
        </p:txBody>
      </p:sp>
      <p:pic>
        <p:nvPicPr>
          <p:cNvPr id="5122" name="Picture 2" descr="http://biowithvalerie.files.wordpress.com/2012/08/bio-hypotonic-isotonic-hyperton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640960"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A8FDA14-BDEC-4B29-B38C-4A9DCA9E18A4}"/>
              </a:ext>
            </a:extLst>
          </p:cNvPr>
          <p:cNvSpPr txBox="1"/>
          <p:nvPr/>
        </p:nvSpPr>
        <p:spPr>
          <a:xfrm>
            <a:off x="5724128" y="3933056"/>
            <a:ext cx="1296144" cy="369332"/>
          </a:xfrm>
          <a:prstGeom prst="rect">
            <a:avLst/>
          </a:prstGeom>
          <a:noFill/>
        </p:spPr>
        <p:txBody>
          <a:bodyPr wrap="square" rtlCol="0">
            <a:spAutoFit/>
          </a:bodyPr>
          <a:lstStyle/>
          <a:p>
            <a:r>
              <a:rPr lang="en-US" b="1" dirty="0"/>
              <a:t>CRENATE</a:t>
            </a:r>
          </a:p>
        </p:txBody>
      </p:sp>
    </p:spTree>
    <p:extLst>
      <p:ext uri="{BB962C8B-B14F-4D97-AF65-F5344CB8AC3E}">
        <p14:creationId xmlns:p14="http://schemas.microsoft.com/office/powerpoint/2010/main" val="157465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4283968" cy="6381328"/>
          </a:xfrm>
        </p:spPr>
        <p:txBody>
          <a:bodyPr>
            <a:noAutofit/>
          </a:bodyPr>
          <a:lstStyle/>
          <a:p>
            <a:pPr algn="l"/>
            <a:r>
              <a:rPr lang="en-CA" sz="1800" b="1" u="sng" dirty="0">
                <a:latin typeface="+mn-lt"/>
              </a:rPr>
              <a:t>Protein-</a:t>
            </a:r>
            <a:r>
              <a:rPr lang="en-CA" sz="1800" dirty="0">
                <a:latin typeface="+mn-lt"/>
              </a:rPr>
              <a:t> a macromolecule made up of amino acids.  Has many jobs within a cell. </a:t>
            </a:r>
            <a:br>
              <a:rPr lang="en-CA" sz="1800" dirty="0">
                <a:latin typeface="+mn-lt"/>
              </a:rPr>
            </a:br>
            <a:r>
              <a:rPr lang="en-CA" sz="1800" b="1" u="sng" dirty="0" err="1">
                <a:latin typeface="+mn-lt"/>
              </a:rPr>
              <a:t>Phospholipid</a:t>
            </a:r>
            <a:r>
              <a:rPr lang="en-CA" sz="1800" b="1" u="sng" dirty="0">
                <a:latin typeface="+mn-lt"/>
              </a:rPr>
              <a:t>-</a:t>
            </a:r>
            <a:r>
              <a:rPr lang="en-CA" sz="1800" u="sng" dirty="0">
                <a:latin typeface="+mn-lt"/>
              </a:rPr>
              <a:t> </a:t>
            </a:r>
            <a:r>
              <a:rPr lang="en-CA" sz="1800" dirty="0">
                <a:latin typeface="+mn-lt"/>
              </a:rPr>
              <a:t>Make up the </a:t>
            </a:r>
            <a:r>
              <a:rPr lang="en-CA" sz="1800" dirty="0" err="1">
                <a:latin typeface="+mn-lt"/>
              </a:rPr>
              <a:t>bilayer</a:t>
            </a:r>
            <a:r>
              <a:rPr lang="en-CA" sz="1800" dirty="0">
                <a:latin typeface="+mn-lt"/>
              </a:rPr>
              <a:t> of the plasma membrane. They have hydrophobic (water hating) tails and hydrophilic (water loving) heads. This is why the membrane is </a:t>
            </a:r>
            <a:r>
              <a:rPr lang="en-CA" sz="1800" u="sng" dirty="0">
                <a:latin typeface="+mn-lt"/>
              </a:rPr>
              <a:t>selectively permeable.</a:t>
            </a:r>
            <a:br>
              <a:rPr lang="en-CA" sz="1800" dirty="0">
                <a:latin typeface="+mn-lt"/>
              </a:rPr>
            </a:br>
            <a:r>
              <a:rPr lang="en-CA" sz="1800" b="1" u="sng" dirty="0">
                <a:latin typeface="+mn-lt"/>
              </a:rPr>
              <a:t>Carbohydrate chains-</a:t>
            </a:r>
            <a:r>
              <a:rPr lang="en-CA" sz="1800" dirty="0">
                <a:latin typeface="+mn-lt"/>
              </a:rPr>
              <a:t> Sugar molecules that act as cell recognition molecules so that your body knows that cell is suppose to be there other words called a </a:t>
            </a:r>
            <a:r>
              <a:rPr lang="en-CA" sz="1800" b="1" u="sng" dirty="0" err="1">
                <a:solidFill>
                  <a:srgbClr val="FF0000"/>
                </a:solidFill>
                <a:latin typeface="+mn-lt"/>
              </a:rPr>
              <a:t>Glycocalyx</a:t>
            </a:r>
            <a:r>
              <a:rPr lang="en-CA" sz="1800" b="1" dirty="0">
                <a:solidFill>
                  <a:srgbClr val="FF0000"/>
                </a:solidFill>
                <a:latin typeface="+mn-lt"/>
              </a:rPr>
              <a:t>.</a:t>
            </a:r>
            <a:br>
              <a:rPr lang="en-CA" sz="1800" dirty="0">
                <a:latin typeface="+mn-lt"/>
              </a:rPr>
            </a:br>
            <a:r>
              <a:rPr lang="en-CA" sz="1800" b="1" u="sng" dirty="0">
                <a:solidFill>
                  <a:srgbClr val="3333FF"/>
                </a:solidFill>
                <a:latin typeface="+mn-lt"/>
              </a:rPr>
              <a:t>Glycoprotein</a:t>
            </a:r>
            <a:r>
              <a:rPr lang="en-CA" sz="1800" b="1" u="sng" dirty="0">
                <a:latin typeface="+mn-lt"/>
              </a:rPr>
              <a:t>-</a:t>
            </a:r>
            <a:r>
              <a:rPr lang="en-CA" sz="1800" dirty="0">
                <a:latin typeface="+mn-lt"/>
              </a:rPr>
              <a:t> A protein in the cell membrane with a Carbohydrate molecule attached to it.</a:t>
            </a:r>
            <a:br>
              <a:rPr lang="en-CA" sz="1800" dirty="0">
                <a:latin typeface="+mn-lt"/>
              </a:rPr>
            </a:br>
            <a:r>
              <a:rPr lang="en-CA" sz="1800" b="1" u="sng" dirty="0">
                <a:solidFill>
                  <a:srgbClr val="009900"/>
                </a:solidFill>
                <a:latin typeface="+mn-lt"/>
              </a:rPr>
              <a:t>Glycolipid</a:t>
            </a:r>
            <a:r>
              <a:rPr lang="en-CA" sz="1800" b="1" u="sng" dirty="0">
                <a:latin typeface="+mn-lt"/>
              </a:rPr>
              <a:t>-</a:t>
            </a:r>
            <a:r>
              <a:rPr lang="en-CA" sz="1800" b="1" dirty="0">
                <a:latin typeface="+mn-lt"/>
              </a:rPr>
              <a:t> </a:t>
            </a:r>
            <a:r>
              <a:rPr lang="en-CA" sz="1800" dirty="0">
                <a:latin typeface="+mn-lt"/>
              </a:rPr>
              <a:t>A phospholipid molecule with a Carbohydrate attached to it.</a:t>
            </a:r>
            <a:br>
              <a:rPr lang="en-CA" sz="1800" dirty="0">
                <a:latin typeface="+mn-lt"/>
              </a:rPr>
            </a:br>
            <a:r>
              <a:rPr lang="en-CA" sz="1800" b="1" u="sng" dirty="0">
                <a:solidFill>
                  <a:srgbClr val="FF0000"/>
                </a:solidFill>
                <a:latin typeface="+mn-lt"/>
              </a:rPr>
              <a:t>Integral Protein</a:t>
            </a:r>
            <a:r>
              <a:rPr lang="en-CA" sz="1800" b="1" u="sng" dirty="0">
                <a:latin typeface="+mn-lt"/>
              </a:rPr>
              <a:t>-</a:t>
            </a:r>
            <a:r>
              <a:rPr lang="en-CA" sz="1800" dirty="0">
                <a:latin typeface="+mn-lt"/>
              </a:rPr>
              <a:t> Protein embedded in the membrane</a:t>
            </a:r>
            <a:br>
              <a:rPr lang="en-CA" sz="1800" dirty="0">
                <a:latin typeface="+mn-lt"/>
              </a:rPr>
            </a:br>
            <a:r>
              <a:rPr lang="en-CA" sz="1800" b="1" u="sng" dirty="0">
                <a:solidFill>
                  <a:srgbClr val="CC3399"/>
                </a:solidFill>
                <a:latin typeface="+mn-lt"/>
              </a:rPr>
              <a:t>Peripheral Protein- </a:t>
            </a:r>
            <a:r>
              <a:rPr lang="en-CA" sz="1800" dirty="0">
                <a:latin typeface="+mn-lt"/>
              </a:rPr>
              <a:t>Protein on the inside surface of the membrane held there by the cytoskeleton.</a:t>
            </a:r>
            <a:br>
              <a:rPr lang="en-CA" sz="1800" dirty="0">
                <a:latin typeface="+mn-lt"/>
              </a:rPr>
            </a:br>
            <a:r>
              <a:rPr lang="en-CA" sz="1800" b="1" u="sng" dirty="0">
                <a:latin typeface="+mn-lt"/>
              </a:rPr>
              <a:t>Cholesterol- </a:t>
            </a:r>
            <a:r>
              <a:rPr lang="en-CA" sz="1800" dirty="0">
                <a:latin typeface="+mn-lt"/>
              </a:rPr>
              <a:t>a lipid which regulates fluidity because it stiffens and strengthens the membrane.</a:t>
            </a:r>
            <a:br>
              <a:rPr lang="en-CA" sz="1800" dirty="0"/>
            </a:br>
            <a:br>
              <a:rPr lang="en-CA" sz="1800" dirty="0"/>
            </a:br>
            <a:endParaRPr lang="en-CA" sz="1800" dirty="0"/>
          </a:p>
        </p:txBody>
      </p:sp>
      <p:pic>
        <p:nvPicPr>
          <p:cNvPr id="4" name="Picture 2" descr="E:\Campbell, CC 6th, Chapter 05, The Working Cell\05_01aPlasmaMembrane-L.jpg"/>
          <p:cNvPicPr>
            <a:picLocks noGrp="1" noChangeAspect="1" noChangeArrowheads="1"/>
          </p:cNvPicPr>
          <p:nvPr>
            <p:ph idx="1"/>
          </p:nvPr>
        </p:nvPicPr>
        <p:blipFill>
          <a:blip r:embed="rId2" cstate="print"/>
          <a:srcRect/>
          <a:stretch>
            <a:fillRect/>
          </a:stretch>
        </p:blipFill>
        <p:spPr bwMode="auto">
          <a:xfrm>
            <a:off x="4262523" y="188640"/>
            <a:ext cx="4881477" cy="666936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26" descr="04_tap79.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 y="0"/>
            <a:ext cx="9141026"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687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0;04_07a.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496" y="4581128"/>
            <a:ext cx="9108504"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95936" y="4581128"/>
            <a:ext cx="1224136" cy="1569660"/>
          </a:xfrm>
          <a:prstGeom prst="rect">
            <a:avLst/>
          </a:prstGeom>
          <a:noFill/>
        </p:spPr>
        <p:txBody>
          <a:bodyPr wrap="square" rtlCol="0">
            <a:spAutoFit/>
          </a:bodyPr>
          <a:lstStyle/>
          <a:p>
            <a:r>
              <a:rPr lang="en-US" sz="9600" dirty="0">
                <a:solidFill>
                  <a:srgbClr val="FFFF00"/>
                </a:solidFill>
              </a:rPr>
              <a:t>?</a:t>
            </a:r>
          </a:p>
        </p:txBody>
      </p:sp>
      <p:sp>
        <p:nvSpPr>
          <p:cNvPr id="4" name="Rectangle 3">
            <a:extLst>
              <a:ext uri="{FF2B5EF4-FFF2-40B4-BE49-F238E27FC236}">
                <a16:creationId xmlns:a16="http://schemas.microsoft.com/office/drawing/2014/main" id="{B528E845-B683-4F86-BF39-648CD78275E3}"/>
              </a:ext>
            </a:extLst>
          </p:cNvPr>
          <p:cNvSpPr/>
          <p:nvPr/>
        </p:nvSpPr>
        <p:spPr>
          <a:xfrm>
            <a:off x="1259632" y="849486"/>
            <a:ext cx="60465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a:t>
            </a:r>
          </a:p>
        </p:txBody>
      </p:sp>
      <p:sp>
        <p:nvSpPr>
          <p:cNvPr id="5" name="Rectangle 4">
            <a:extLst>
              <a:ext uri="{FF2B5EF4-FFF2-40B4-BE49-F238E27FC236}">
                <a16:creationId xmlns:a16="http://schemas.microsoft.com/office/drawing/2014/main" id="{FD0B839C-2DA5-4302-A40D-3B49FFBA6ED1}"/>
              </a:ext>
            </a:extLst>
          </p:cNvPr>
          <p:cNvSpPr/>
          <p:nvPr/>
        </p:nvSpPr>
        <p:spPr>
          <a:xfrm>
            <a:off x="4285703" y="1484784"/>
            <a:ext cx="57259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p>
        </p:txBody>
      </p:sp>
      <p:sp>
        <p:nvSpPr>
          <p:cNvPr id="6" name="Rectangle 5">
            <a:extLst>
              <a:ext uri="{FF2B5EF4-FFF2-40B4-BE49-F238E27FC236}">
                <a16:creationId xmlns:a16="http://schemas.microsoft.com/office/drawing/2014/main" id="{83E5C981-26CE-403D-9198-5F61F4424779}"/>
              </a:ext>
            </a:extLst>
          </p:cNvPr>
          <p:cNvSpPr/>
          <p:nvPr/>
        </p:nvSpPr>
        <p:spPr>
          <a:xfrm>
            <a:off x="7764663" y="1196752"/>
            <a:ext cx="551753"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t>
            </a:r>
          </a:p>
        </p:txBody>
      </p:sp>
    </p:spTree>
    <p:extLst>
      <p:ext uri="{BB962C8B-B14F-4D97-AF65-F5344CB8AC3E}">
        <p14:creationId xmlns:p14="http://schemas.microsoft.com/office/powerpoint/2010/main" val="1724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0;04_07b.jpg                                                     0002CAA9sue1                           B896A4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Grp="1" noChangeArrowheads="1"/>
          </p:cNvSpPr>
          <p:nvPr>
            <p:ph type="title"/>
          </p:nvPr>
        </p:nvSpPr>
        <p:spPr>
          <a:noFill/>
        </p:spPr>
        <p:txBody>
          <a:bodyPr/>
          <a:lstStyle/>
          <a:p>
            <a:pPr eaLnBrk="1" hangingPunct="1"/>
            <a:r>
              <a:rPr lang="en-US" altLang="en-US"/>
              <a:t>Fig. 4.7b</a:t>
            </a:r>
          </a:p>
        </p:txBody>
      </p:sp>
      <p:sp>
        <p:nvSpPr>
          <p:cNvPr id="2" name="Rectangle 1"/>
          <p:cNvSpPr/>
          <p:nvPr/>
        </p:nvSpPr>
        <p:spPr>
          <a:xfrm>
            <a:off x="107504" y="4221088"/>
            <a:ext cx="9036496" cy="259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95936" y="4653136"/>
            <a:ext cx="1800200" cy="1569660"/>
          </a:xfrm>
          <a:prstGeom prst="rect">
            <a:avLst/>
          </a:prstGeom>
          <a:noFill/>
        </p:spPr>
        <p:txBody>
          <a:bodyPr wrap="square" rtlCol="0">
            <a:spAutoFit/>
          </a:bodyPr>
          <a:lstStyle/>
          <a:p>
            <a:r>
              <a:rPr lang="en-US" sz="9600" dirty="0">
                <a:solidFill>
                  <a:srgbClr val="FFFF00"/>
                </a:solidFill>
              </a:rPr>
              <a:t>?</a:t>
            </a:r>
          </a:p>
        </p:txBody>
      </p:sp>
      <p:sp>
        <p:nvSpPr>
          <p:cNvPr id="4" name="Rectangle 3">
            <a:extLst>
              <a:ext uri="{FF2B5EF4-FFF2-40B4-BE49-F238E27FC236}">
                <a16:creationId xmlns:a16="http://schemas.microsoft.com/office/drawing/2014/main" id="{21A1EE62-464E-416F-91FB-05B88593D3BB}"/>
              </a:ext>
            </a:extLst>
          </p:cNvPr>
          <p:cNvSpPr/>
          <p:nvPr/>
        </p:nvSpPr>
        <p:spPr>
          <a:xfrm>
            <a:off x="899592" y="4161854"/>
            <a:ext cx="6046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a:t>
            </a:r>
          </a:p>
        </p:txBody>
      </p:sp>
      <p:sp>
        <p:nvSpPr>
          <p:cNvPr id="5" name="Rectangle 4">
            <a:extLst>
              <a:ext uri="{FF2B5EF4-FFF2-40B4-BE49-F238E27FC236}">
                <a16:creationId xmlns:a16="http://schemas.microsoft.com/office/drawing/2014/main" id="{44795DD7-3237-40E3-BBB7-93892E0D9958}"/>
              </a:ext>
            </a:extLst>
          </p:cNvPr>
          <p:cNvSpPr/>
          <p:nvPr/>
        </p:nvSpPr>
        <p:spPr>
          <a:xfrm>
            <a:off x="4285703" y="4089846"/>
            <a:ext cx="57259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a:t>
            </a:r>
          </a:p>
        </p:txBody>
      </p:sp>
      <p:sp>
        <p:nvSpPr>
          <p:cNvPr id="6" name="Rectangle 5">
            <a:extLst>
              <a:ext uri="{FF2B5EF4-FFF2-40B4-BE49-F238E27FC236}">
                <a16:creationId xmlns:a16="http://schemas.microsoft.com/office/drawing/2014/main" id="{9FB87815-94A4-487C-AD01-182F9648FEF7}"/>
              </a:ext>
            </a:extLst>
          </p:cNvPr>
          <p:cNvSpPr/>
          <p:nvPr/>
        </p:nvSpPr>
        <p:spPr>
          <a:xfrm>
            <a:off x="7476631" y="4089846"/>
            <a:ext cx="551753"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p>
        </p:txBody>
      </p:sp>
    </p:spTree>
    <p:extLst>
      <p:ext uri="{BB962C8B-B14F-4D97-AF65-F5344CB8AC3E}">
        <p14:creationId xmlns:p14="http://schemas.microsoft.com/office/powerpoint/2010/main" val="1521044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29406"/>
            <a:ext cx="4150495" cy="923330"/>
          </a:xfrm>
          <a:prstGeom prst="rect">
            <a:avLst/>
          </a:prstGeom>
          <a:noFill/>
        </p:spPr>
        <p:txBody>
          <a:bodyPr wrap="none" lIns="91440" tIns="45720" rIns="91440" bIns="45720">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OSMOSIS LAB</a:t>
            </a:r>
          </a:p>
        </p:txBody>
      </p:sp>
      <p:pic>
        <p:nvPicPr>
          <p:cNvPr id="2050" name="Picture 2" descr="http://kenpitts.net/bio/cells/potato_osmosis_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983" y="188640"/>
            <a:ext cx="4994521" cy="4464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rm7.staticflickr.com/6215/6267989520_53984c12e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82" y="1068627"/>
            <a:ext cx="3336306" cy="30185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scienceprofonline.com/images/Turgor_pressure_on_plant_cells_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4533899"/>
            <a:ext cx="8520881"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50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7894" y="116632"/>
            <a:ext cx="7108228" cy="1754326"/>
          </a:xfrm>
          <a:prstGeom prst="rect">
            <a:avLst/>
          </a:prstGeom>
          <a:noFill/>
        </p:spPr>
        <p:txBody>
          <a:bodyPr wrap="none" lIns="91440" tIns="45720" rIns="91440" bIns="45720">
            <a:spAutoFit/>
          </a:bodyPr>
          <a:lstStyle/>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Factors Affecting the </a:t>
            </a:r>
          </a:p>
          <a:p>
            <a:pPr algn="ctr"/>
            <a:r>
              <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Rate of Diffusion</a:t>
            </a:r>
          </a:p>
        </p:txBody>
      </p:sp>
      <p:sp>
        <p:nvSpPr>
          <p:cNvPr id="6" name="Rectangle 5"/>
          <p:cNvSpPr/>
          <p:nvPr/>
        </p:nvSpPr>
        <p:spPr>
          <a:xfrm>
            <a:off x="18065" y="1844824"/>
            <a:ext cx="4769959" cy="646331"/>
          </a:xfrm>
          <a:prstGeom prst="rect">
            <a:avLst/>
          </a:prstGeom>
          <a:noFill/>
        </p:spPr>
        <p:txBody>
          <a:bodyPr wrap="none" lIns="91440" tIns="45720" rIns="91440" bIns="45720">
            <a:spAutoFit/>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Amount of Surface Area</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www.nature.com/nature/journal/v448/n7151/images/448266a-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91155"/>
            <a:ext cx="4896544" cy="43668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cytochemistry.net/cell-biology/actin.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584" y="2779187"/>
            <a:ext cx="3635896" cy="367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0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32656"/>
            <a:ext cx="4565930"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State of Matter</a:t>
            </a:r>
          </a:p>
        </p:txBody>
      </p:sp>
      <p:pic>
        <p:nvPicPr>
          <p:cNvPr id="3074" name="Picture 2" descr="http://t2.gstatic.com/images?q=tbn:ANd9GcSAXUDNwjRkKz1-axMc8yoTQTGT8AhvsgT24ulWscZN7NQmyG_fMsvTiAk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32656"/>
            <a:ext cx="4139952" cy="26348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268760"/>
            <a:ext cx="4349906" cy="523220"/>
          </a:xfrm>
          <a:prstGeom prst="rect">
            <a:avLst/>
          </a:prstGeom>
          <a:noFill/>
        </p:spPr>
        <p:txBody>
          <a:bodyPr wrap="square" rtlCol="0">
            <a:spAutoFit/>
          </a:bodyPr>
          <a:lstStyle/>
          <a:p>
            <a:r>
              <a:rPr lang="en-US" sz="2800" b="1" dirty="0">
                <a:solidFill>
                  <a:srgbClr val="FF0000"/>
                </a:solidFill>
              </a:rPr>
              <a:t>GASES &gt; LIQUIDS &gt;SOLIDS</a:t>
            </a:r>
          </a:p>
        </p:txBody>
      </p:sp>
      <p:pic>
        <p:nvPicPr>
          <p:cNvPr id="2050" name="Picture 2" descr="http://thegasmango.weebly.com/uploads/3/8/6/4/3864587/1015216_or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852936"/>
            <a:ext cx="5220072" cy="37444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emprofessor.com/kmt_files/image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128094"/>
            <a:ext cx="3456384" cy="25412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496" y="4078813"/>
            <a:ext cx="4572000" cy="646331"/>
          </a:xfrm>
          <a:prstGeom prst="rect">
            <a:avLst/>
          </a:prstGeom>
        </p:spPr>
        <p:txBody>
          <a:bodyPr>
            <a:spAutoFit/>
          </a:bodyPr>
          <a:lstStyle/>
          <a:p>
            <a:r>
              <a:rPr lang="en-US" dirty="0">
                <a:hlinkClick r:id="rId5"/>
              </a:rPr>
              <a:t>http://www.austincc.edu/biocr/1406/labm/ex5/prelab_5_1.htm</a:t>
            </a:r>
            <a:endParaRPr lang="en-US" dirty="0"/>
          </a:p>
        </p:txBody>
      </p:sp>
      <p:pic>
        <p:nvPicPr>
          <p:cNvPr id="2054" name="Picture 6" descr="http://www.austincc.edu/biocr/1406/labm/ex5/images/Diffusion_animated.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844824"/>
            <a:ext cx="3384376" cy="198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8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descr="http://www.lsbu.ac.uk/water/images/diff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52686"/>
            <a:ext cx="4848200"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43475" y="188640"/>
            <a:ext cx="445705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TEMPERATURE</a:t>
            </a:r>
          </a:p>
        </p:txBody>
      </p:sp>
      <p:pic>
        <p:nvPicPr>
          <p:cNvPr id="5124" name="Picture 4" descr="http://mysite.verizon.net/kdrews47/kmt/strai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56792"/>
            <a:ext cx="2736304" cy="286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36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260648"/>
            <a:ext cx="5630644" cy="646331"/>
          </a:xfrm>
          <a:prstGeom prst="rect">
            <a:avLst/>
          </a:prstGeom>
          <a:noFill/>
        </p:spPr>
        <p:txBody>
          <a:bodyPr wrap="none" lIns="91440" tIns="45720" rIns="91440" bIns="45720">
            <a:spAutoFit/>
          </a:bodyPr>
          <a:lstStyle/>
          <a:p>
            <a:pPr algn="ctr"/>
            <a:r>
              <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CONCENTRATION GRADIENT</a:t>
            </a:r>
          </a:p>
        </p:txBody>
      </p:sp>
      <p:pic>
        <p:nvPicPr>
          <p:cNvPr id="3074" name="Picture 2" descr="http://blog.hmns.org/wp-content/uploads/2008/10/diffusion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320" y="1700808"/>
            <a:ext cx="4968551" cy="48421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iem.utk.edu/~gross/bioed/webmodules/simpdi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429000"/>
            <a:ext cx="3779912"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906979"/>
            <a:ext cx="6624736" cy="461665"/>
          </a:xfrm>
          <a:prstGeom prst="rect">
            <a:avLst/>
          </a:prstGeom>
          <a:noFill/>
        </p:spPr>
        <p:txBody>
          <a:bodyPr wrap="square" rtlCol="0">
            <a:spAutoFit/>
          </a:bodyPr>
          <a:lstStyle/>
          <a:p>
            <a:r>
              <a:rPr lang="en-US" sz="2400" b="1" dirty="0">
                <a:solidFill>
                  <a:srgbClr val="FF0000"/>
                </a:solidFill>
              </a:rPr>
              <a:t>The Steeper the Gradient the faster the rate</a:t>
            </a:r>
          </a:p>
        </p:txBody>
      </p:sp>
      <p:pic>
        <p:nvPicPr>
          <p:cNvPr id="3078" name="Picture 6" descr="http://www.blobs.org/science/chemistry/concgradien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4624"/>
            <a:ext cx="2771800" cy="21995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79329F-B455-448F-81CA-F9B39D2BD4CE}"/>
              </a:ext>
            </a:extLst>
          </p:cNvPr>
          <p:cNvSpPr txBox="1"/>
          <p:nvPr/>
        </p:nvSpPr>
        <p:spPr>
          <a:xfrm>
            <a:off x="5508104" y="2420888"/>
            <a:ext cx="3468576" cy="707886"/>
          </a:xfrm>
          <a:prstGeom prst="rect">
            <a:avLst/>
          </a:prstGeom>
          <a:noFill/>
        </p:spPr>
        <p:txBody>
          <a:bodyPr wrap="square" rtlCol="0">
            <a:spAutoFit/>
          </a:bodyPr>
          <a:lstStyle/>
          <a:p>
            <a:r>
              <a:rPr lang="en-US" sz="2000" b="1" dirty="0"/>
              <a:t> 2.0 Mol/ L </a:t>
            </a:r>
            <a:r>
              <a:rPr lang="en-US" sz="2000" b="1" dirty="0">
                <a:sym typeface="Wingdings" panose="05000000000000000000" pitchFamily="2" charset="2"/>
              </a:rPr>
              <a:t>   0.1 Mol/ L</a:t>
            </a:r>
          </a:p>
          <a:p>
            <a:r>
              <a:rPr lang="en-US" sz="2000" b="1" dirty="0">
                <a:sym typeface="Wingdings" panose="05000000000000000000" pitchFamily="2" charset="2"/>
              </a:rPr>
              <a:t>2.0 Mol/L             1.8 Mol/L</a:t>
            </a:r>
            <a:endParaRPr lang="en-US" sz="2000" b="1" dirty="0"/>
          </a:p>
        </p:txBody>
      </p:sp>
    </p:spTree>
    <p:extLst>
      <p:ext uri="{BB962C8B-B14F-4D97-AF65-F5344CB8AC3E}">
        <p14:creationId xmlns:p14="http://schemas.microsoft.com/office/powerpoint/2010/main" val="380580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32" y="44624"/>
            <a:ext cx="8753550" cy="830997"/>
          </a:xfrm>
          <a:prstGeom prst="rect">
            <a:avLst/>
          </a:prstGeom>
          <a:noFill/>
        </p:spPr>
        <p:txBody>
          <a:bodyPr wrap="none" lIns="91440" tIns="45720" rIns="91440" bIns="45720">
            <a:spAutoFit/>
          </a:bodyPr>
          <a:lstStyle/>
          <a:p>
            <a:pPr algn="ctr"/>
            <a:r>
              <a:rPr lang="en-US"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SIZE OF THE MOLECULE/PARTICLE</a:t>
            </a:r>
          </a:p>
        </p:txBody>
      </p:sp>
      <p:pic>
        <p:nvPicPr>
          <p:cNvPr id="4098" name="Picture 2" descr="http://www.fmc-ag.com/files/Diffu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32" y="1711841"/>
            <a:ext cx="8753550" cy="49575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065510"/>
            <a:ext cx="9144000" cy="646331"/>
          </a:xfrm>
          <a:prstGeom prst="rect">
            <a:avLst/>
          </a:prstGeom>
        </p:spPr>
        <p:txBody>
          <a:bodyPr wrap="square">
            <a:spAutoFit/>
          </a:bodyPr>
          <a:lstStyle/>
          <a:p>
            <a:pPr lvl="0" algn="ctr"/>
            <a:r>
              <a:rPr lang="en-US" sz="3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The Smaller the size the faster the rate</a:t>
            </a:r>
          </a:p>
        </p:txBody>
      </p:sp>
    </p:spTree>
    <p:extLst>
      <p:ext uri="{BB962C8B-B14F-4D97-AF65-F5344CB8AC3E}">
        <p14:creationId xmlns:p14="http://schemas.microsoft.com/office/powerpoint/2010/main" val="2555286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8" y="764704"/>
            <a:ext cx="9252520" cy="1440159"/>
          </a:xfrm>
        </p:spPr>
        <p:txBody>
          <a:bodyPr/>
          <a:lstStyle/>
          <a:p>
            <a:r>
              <a:rPr lang="en-US" dirty="0"/>
              <a:t>ANY TYPE OF CELL TRANSPORT THAT REQUIRES ENERGY; THEREFORE, </a:t>
            </a:r>
            <a:r>
              <a:rPr lang="en-US" sz="4000" dirty="0">
                <a:solidFill>
                  <a:srgbClr val="FF0000"/>
                </a:solidFill>
              </a:rPr>
              <a:t>ATP</a:t>
            </a:r>
            <a:r>
              <a:rPr lang="en-US" dirty="0"/>
              <a:t> IS REQUIRED !!!!</a:t>
            </a:r>
          </a:p>
        </p:txBody>
      </p:sp>
      <p:pic>
        <p:nvPicPr>
          <p:cNvPr id="7" name="Picture 6"/>
          <p:cNvPicPr>
            <a:picLocks noChangeAspect="1"/>
          </p:cNvPicPr>
          <p:nvPr/>
        </p:nvPicPr>
        <p:blipFill>
          <a:blip r:embed="rId2"/>
          <a:stretch>
            <a:fillRect/>
          </a:stretch>
        </p:blipFill>
        <p:spPr>
          <a:xfrm>
            <a:off x="0" y="2420888"/>
            <a:ext cx="9144000" cy="4320480"/>
          </a:xfrm>
          <a:prstGeom prst="rect">
            <a:avLst/>
          </a:prstGeom>
        </p:spPr>
      </p:pic>
      <p:sp>
        <p:nvSpPr>
          <p:cNvPr id="8" name="Rectangle 7"/>
          <p:cNvSpPr/>
          <p:nvPr/>
        </p:nvSpPr>
        <p:spPr>
          <a:xfrm>
            <a:off x="1623248" y="-27384"/>
            <a:ext cx="589751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ACTIVE TRANSPORT</a:t>
            </a:r>
          </a:p>
        </p:txBody>
      </p:sp>
    </p:spTree>
    <p:extLst>
      <p:ext uri="{BB962C8B-B14F-4D97-AF65-F5344CB8AC3E}">
        <p14:creationId xmlns:p14="http://schemas.microsoft.com/office/powerpoint/2010/main" val="337076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8686800" cy="1426170"/>
          </a:xfrm>
        </p:spPr>
        <p:txBody>
          <a:bodyPr>
            <a:normAutofit/>
          </a:bodyPr>
          <a:lstStyle/>
          <a:p>
            <a:r>
              <a:rPr lang="en-CA" dirty="0"/>
              <a:t>Plasma Membrane  </a:t>
            </a:r>
            <a:r>
              <a:rPr lang="en-CA" dirty="0">
                <a:solidFill>
                  <a:srgbClr val="FF0000"/>
                </a:solidFill>
              </a:rPr>
              <a:t>PROTEINS</a:t>
            </a:r>
          </a:p>
        </p:txBody>
      </p:sp>
      <p:pic>
        <p:nvPicPr>
          <p:cNvPr id="4" name="Content Placeholder 3" descr="PlasmaMembrane1.jpg"/>
          <p:cNvPicPr>
            <a:picLocks noGrp="1" noChangeAspect="1"/>
          </p:cNvPicPr>
          <p:nvPr>
            <p:ph idx="1"/>
          </p:nvPr>
        </p:nvPicPr>
        <p:blipFill>
          <a:blip r:embed="rId2" cstate="print"/>
          <a:stretch>
            <a:fillRect/>
          </a:stretch>
        </p:blipFill>
        <p:spPr>
          <a:xfrm>
            <a:off x="107504" y="980728"/>
            <a:ext cx="9036496" cy="619268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CA" dirty="0"/>
              <a:t>Active Carrier Transport</a:t>
            </a:r>
          </a:p>
        </p:txBody>
      </p:sp>
      <p:sp>
        <p:nvSpPr>
          <p:cNvPr id="3" name="Content Placeholder 2"/>
          <p:cNvSpPr>
            <a:spLocks noGrp="1"/>
          </p:cNvSpPr>
          <p:nvPr>
            <p:ph idx="1"/>
          </p:nvPr>
        </p:nvSpPr>
        <p:spPr>
          <a:xfrm>
            <a:off x="374848" y="692696"/>
            <a:ext cx="8229600" cy="4525963"/>
          </a:xfrm>
        </p:spPr>
        <p:txBody>
          <a:bodyPr>
            <a:normAutofit/>
          </a:bodyPr>
          <a:lstStyle/>
          <a:p>
            <a:r>
              <a:rPr lang="en-CA" sz="2800" dirty="0"/>
              <a:t>This is how we move molecules from a</a:t>
            </a:r>
            <a:r>
              <a:rPr lang="en-CA" sz="2800" b="1" dirty="0">
                <a:solidFill>
                  <a:srgbClr val="FF0000"/>
                </a:solidFill>
              </a:rPr>
              <a:t> LOW concentration to a HIGHER concentration.</a:t>
            </a:r>
          </a:p>
          <a:p>
            <a:r>
              <a:rPr lang="en-CA" sz="2800" dirty="0"/>
              <a:t>To do this ATP is needed.</a:t>
            </a:r>
          </a:p>
          <a:p>
            <a:pPr marL="514350" indent="-514350">
              <a:buAutoNum type="arabicParenR"/>
            </a:pPr>
            <a:r>
              <a:rPr lang="en-CA" sz="2800" dirty="0"/>
              <a:t>Molecule enters carrier.</a:t>
            </a:r>
          </a:p>
          <a:p>
            <a:pPr marL="514350" indent="-514350">
              <a:buAutoNum type="arabicParenR"/>
            </a:pPr>
            <a:r>
              <a:rPr lang="en-CA" sz="2800" dirty="0"/>
              <a:t>ATP is used to change the carriers shape.</a:t>
            </a:r>
          </a:p>
          <a:p>
            <a:pPr>
              <a:buNone/>
            </a:pPr>
            <a:r>
              <a:rPr lang="en-CA" sz="2800" dirty="0"/>
              <a:t>3) Molecules moves across the membrane.</a:t>
            </a:r>
          </a:p>
          <a:p>
            <a:endParaRPr lang="en-CA" sz="2800" dirty="0"/>
          </a:p>
        </p:txBody>
      </p:sp>
      <p:pic>
        <p:nvPicPr>
          <p:cNvPr id="5" name="Picture 2" descr="E:\Campbell, CC 6th, Chapter 05, The Working Cell\05_08ActiveTransport_4-L.jpg"/>
          <p:cNvPicPr>
            <a:picLocks noChangeAspect="1" noChangeArrowheads="1"/>
          </p:cNvPicPr>
          <p:nvPr/>
        </p:nvPicPr>
        <p:blipFill>
          <a:blip r:embed="rId2" cstate="print"/>
          <a:srcRect/>
          <a:stretch>
            <a:fillRect/>
          </a:stretch>
        </p:blipFill>
        <p:spPr bwMode="auto">
          <a:xfrm>
            <a:off x="395536" y="3643881"/>
            <a:ext cx="8424936" cy="321411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3241" y="260648"/>
            <a:ext cx="7817525" cy="769441"/>
          </a:xfrm>
          <a:prstGeom prst="rect">
            <a:avLst/>
          </a:prstGeom>
          <a:noFill/>
        </p:spPr>
        <p:txBody>
          <a:bodyPr wrap="none" lIns="91440" tIns="45720" rIns="91440" bIns="45720">
            <a:spAutoFit/>
          </a:bodyPr>
          <a:lstStyle/>
          <a:p>
            <a:pPr algn="ctr"/>
            <a:r>
              <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SODIUM/POTASSIUM PUMP</a:t>
            </a:r>
          </a:p>
        </p:txBody>
      </p:sp>
      <p:pic>
        <p:nvPicPr>
          <p:cNvPr id="1026" name="Picture 2" descr="http://4.bp.blogspot.com/_207DNIaL-gc/TOaSu8u3q7I/AAAAAAAAAV4/9QLnFO82wQA/s1600/07_16SodiumPotassiumPu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78340"/>
            <a:ext cx="6696744" cy="5519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gawkerassets.com/img/18dyy20j5cg3zgif/orig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366372"/>
            <a:ext cx="2664296" cy="52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110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888" y="0"/>
            <a:ext cx="5580112" cy="3717031"/>
          </a:xfrm>
        </p:spPr>
        <p:txBody>
          <a:bodyPr>
            <a:noAutofit/>
          </a:bodyPr>
          <a:lstStyle/>
          <a:p>
            <a:r>
              <a:rPr lang="en-CA" sz="2000" b="1" dirty="0"/>
              <a:t>Process by which a cell directs the contents of secretory vesicles </a:t>
            </a:r>
            <a:r>
              <a:rPr lang="en-CA" sz="2000" b="1" u="sng" dirty="0"/>
              <a:t>OUT</a:t>
            </a:r>
            <a:r>
              <a:rPr lang="en-CA" sz="2000" b="1" dirty="0"/>
              <a:t> of the cell membrane. </a:t>
            </a:r>
          </a:p>
          <a:p>
            <a:r>
              <a:rPr lang="en-CA" sz="2000" b="1" dirty="0"/>
              <a:t>Recall, when Proteins are synthesized and secreted outside the cell. Protein made at Rough ER and then a vesicle buds off and is dragged over to the Golgi where it is modified, sorted and then shipped to the PM. Here the vesicle merges with the PM and becomes part of it. </a:t>
            </a:r>
          </a:p>
          <a:p>
            <a:r>
              <a:rPr lang="en-CA" sz="2000" b="1" dirty="0"/>
              <a:t>This </a:t>
            </a:r>
            <a:r>
              <a:rPr lang="en-CA" sz="2000" b="1" dirty="0">
                <a:solidFill>
                  <a:srgbClr val="FF0000"/>
                </a:solidFill>
              </a:rPr>
              <a:t>requires ATP </a:t>
            </a:r>
            <a:r>
              <a:rPr lang="en-CA" sz="2000" b="1" dirty="0"/>
              <a:t>as cytoskeleton must dismantle and reassemble Actin and Microtubules to move vesicle</a:t>
            </a:r>
          </a:p>
        </p:txBody>
      </p:sp>
      <p:pic>
        <p:nvPicPr>
          <p:cNvPr id="8194" name="Picture 2" descr="http://t0.gstatic.com/images?q=tbn:ANd9GcQGgsYPfZO6sAIYTBV5eFvTef973izC2P0oA_nhH-LXmDy25AV-tA"/>
          <p:cNvPicPr>
            <a:picLocks noChangeAspect="1" noChangeArrowheads="1"/>
          </p:cNvPicPr>
          <p:nvPr/>
        </p:nvPicPr>
        <p:blipFill>
          <a:blip r:embed="rId2" cstate="print"/>
          <a:srcRect/>
          <a:stretch>
            <a:fillRect/>
          </a:stretch>
        </p:blipFill>
        <p:spPr bwMode="auto">
          <a:xfrm>
            <a:off x="3879352" y="4005064"/>
            <a:ext cx="5264648" cy="3166894"/>
          </a:xfrm>
          <a:prstGeom prst="rect">
            <a:avLst/>
          </a:prstGeom>
          <a:noFill/>
        </p:spPr>
      </p:pic>
      <p:pic>
        <p:nvPicPr>
          <p:cNvPr id="8196" name="Picture 4" descr="http://www-3.unipv.it/webbio/anatcomp/freitas/2009-2010/c8.7x10.exocytosis.jpg"/>
          <p:cNvPicPr>
            <a:picLocks noChangeAspect="1" noChangeArrowheads="1"/>
          </p:cNvPicPr>
          <p:nvPr/>
        </p:nvPicPr>
        <p:blipFill>
          <a:blip r:embed="rId3" cstate="print"/>
          <a:srcRect/>
          <a:stretch>
            <a:fillRect/>
          </a:stretch>
        </p:blipFill>
        <p:spPr bwMode="auto">
          <a:xfrm>
            <a:off x="0" y="1039962"/>
            <a:ext cx="3810014" cy="5818038"/>
          </a:xfrm>
          <a:prstGeom prst="rect">
            <a:avLst/>
          </a:prstGeom>
          <a:noFill/>
        </p:spPr>
      </p:pic>
      <p:sp>
        <p:nvSpPr>
          <p:cNvPr id="4" name="Rectangle 3"/>
          <p:cNvSpPr/>
          <p:nvPr/>
        </p:nvSpPr>
        <p:spPr>
          <a:xfrm>
            <a:off x="35496" y="116632"/>
            <a:ext cx="3705887" cy="923330"/>
          </a:xfrm>
          <a:prstGeom prst="rect">
            <a:avLst/>
          </a:prstGeom>
          <a:noFill/>
        </p:spPr>
        <p:txBody>
          <a:bodyPr wrap="none" lIns="91440" tIns="45720" rIns="91440" bIns="45720">
            <a:spAutoFit/>
          </a:bodyPr>
          <a:lstStyle/>
          <a:p>
            <a:pPr algn="ctr"/>
            <a:r>
              <a:rPr lang="en-US" sz="54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EXOCYTOSIS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0688"/>
            <a:ext cx="4283968" cy="5328592"/>
          </a:xfrm>
        </p:spPr>
        <p:txBody>
          <a:bodyPr>
            <a:normAutofit lnSpcReduction="10000"/>
          </a:bodyPr>
          <a:lstStyle/>
          <a:p>
            <a:pPr>
              <a:buNone/>
            </a:pPr>
            <a:endParaRPr lang="en-CA" sz="2000" dirty="0">
              <a:hlinkClick r:id="rId2"/>
            </a:endParaRPr>
          </a:p>
          <a:p>
            <a:pPr>
              <a:buNone/>
            </a:pPr>
            <a:r>
              <a:rPr lang="en-CA" sz="2000" dirty="0"/>
              <a:t>The process by which cells absorb either large molecules (such as proteins) or even larger substances (like bacterial cells) by engulfing them and bringing them </a:t>
            </a:r>
            <a:r>
              <a:rPr lang="en-CA" sz="2000" u="sng" dirty="0"/>
              <a:t>in</a:t>
            </a:r>
            <a:r>
              <a:rPr lang="en-CA" sz="2000" dirty="0"/>
              <a:t> the cell.</a:t>
            </a:r>
            <a:endParaRPr lang="en-CA" sz="2000" b="1" dirty="0"/>
          </a:p>
          <a:p>
            <a:r>
              <a:rPr lang="en-CA" sz="2000" b="1" dirty="0">
                <a:solidFill>
                  <a:srgbClr val="FF0000"/>
                </a:solidFill>
              </a:rPr>
              <a:t>Pinocytosis</a:t>
            </a:r>
            <a:r>
              <a:rPr lang="en-CA" sz="2000" b="1" dirty="0"/>
              <a:t>-</a:t>
            </a:r>
            <a:r>
              <a:rPr lang="en-CA" sz="2000" dirty="0"/>
              <a:t> invagination of the cell membrane to form a pocket, which then pinches off into the cell to form a vesicle filled with a large volume of extracellular fluid and molecules within it.</a:t>
            </a:r>
          </a:p>
          <a:p>
            <a:r>
              <a:rPr lang="en-CA" sz="2000" b="1" dirty="0">
                <a:solidFill>
                  <a:srgbClr val="009900"/>
                </a:solidFill>
              </a:rPr>
              <a:t>Phagocytosis-</a:t>
            </a:r>
            <a:r>
              <a:rPr lang="en-CA" sz="2000" dirty="0"/>
              <a:t> cells bind and internalize a very large substance. For example an </a:t>
            </a:r>
            <a:r>
              <a:rPr lang="en-CA" sz="2000" dirty="0" err="1"/>
              <a:t>Ameoba</a:t>
            </a:r>
            <a:r>
              <a:rPr lang="en-CA" sz="2000" dirty="0"/>
              <a:t> uses </a:t>
            </a:r>
            <a:r>
              <a:rPr lang="en-CA" sz="2000" dirty="0" err="1"/>
              <a:t>psedopods</a:t>
            </a:r>
            <a:r>
              <a:rPr lang="en-CA" sz="2000" dirty="0"/>
              <a:t> to capture food.  White blood cells use phagocytosis to capture and kill a bacterial cell.</a:t>
            </a:r>
            <a:endParaRPr lang="en-CA" sz="2000" dirty="0">
              <a:hlinkClick r:id="rId2"/>
            </a:endParaRPr>
          </a:p>
          <a:p>
            <a:endParaRPr lang="en-CA" sz="2000" dirty="0"/>
          </a:p>
        </p:txBody>
      </p:sp>
      <p:pic>
        <p:nvPicPr>
          <p:cNvPr id="4" name="Picture 2" descr="E:\Campbell, CC 6th, Chapter 05, The Working Cell\05_09_Endocytosis-L.jpg"/>
          <p:cNvPicPr>
            <a:picLocks noChangeAspect="1" noChangeArrowheads="1"/>
          </p:cNvPicPr>
          <p:nvPr/>
        </p:nvPicPr>
        <p:blipFill>
          <a:blip r:embed="rId3" cstate="print"/>
          <a:srcRect/>
          <a:stretch>
            <a:fillRect/>
          </a:stretch>
        </p:blipFill>
        <p:spPr bwMode="auto">
          <a:xfrm>
            <a:off x="4336620" y="0"/>
            <a:ext cx="4807380" cy="6858000"/>
          </a:xfrm>
          <a:prstGeom prst="rect">
            <a:avLst/>
          </a:prstGeom>
          <a:noFill/>
        </p:spPr>
      </p:pic>
      <p:sp>
        <p:nvSpPr>
          <p:cNvPr id="6" name="Rectangle 5"/>
          <p:cNvSpPr/>
          <p:nvPr/>
        </p:nvSpPr>
        <p:spPr>
          <a:xfrm>
            <a:off x="-28946" y="116632"/>
            <a:ext cx="4240906" cy="923330"/>
          </a:xfrm>
          <a:prstGeom prst="rect">
            <a:avLst/>
          </a:prstGeom>
          <a:noFill/>
        </p:spPr>
        <p:txBody>
          <a:bodyPr wrap="none" lIns="91440" tIns="45720" rIns="91440" bIns="45720">
            <a:spAutoFit/>
          </a:bodyPr>
          <a:lstStyle/>
          <a:p>
            <a:pPr algn="ctr"/>
            <a:r>
              <a:rPr lang="en-US" sz="5400" b="1" u="sng"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ENDOCYTOSIS</a:t>
            </a:r>
          </a:p>
        </p:txBody>
      </p:sp>
      <p:sp>
        <p:nvSpPr>
          <p:cNvPr id="7" name="TextBox 6"/>
          <p:cNvSpPr txBox="1"/>
          <p:nvPr/>
        </p:nvSpPr>
        <p:spPr>
          <a:xfrm>
            <a:off x="0" y="5733256"/>
            <a:ext cx="4336620" cy="1754326"/>
          </a:xfrm>
          <a:prstGeom prst="rect">
            <a:avLst/>
          </a:prstGeom>
          <a:noFill/>
        </p:spPr>
        <p:txBody>
          <a:bodyPr wrap="square" rtlCol="0">
            <a:spAutoFit/>
          </a:bodyPr>
          <a:lstStyle/>
          <a:p>
            <a:r>
              <a:rPr lang="en-US" dirty="0">
                <a:hlinkClick r:id="rId4"/>
              </a:rPr>
              <a:t>http://www.youtube.com/watch?v=qpw2p1x9Cic</a:t>
            </a:r>
            <a:endParaRPr lang="en-US" dirty="0"/>
          </a:p>
          <a:p>
            <a:r>
              <a:rPr lang="en-US" dirty="0">
                <a:hlinkClick r:id="rId5"/>
              </a:rPr>
              <a:t>http://www.youtube.com/watch?v=qvGVoxdy-yM</a:t>
            </a:r>
            <a:endParaRPr lang="en-US" dirty="0"/>
          </a:p>
          <a:p>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85755" y="44624"/>
            <a:ext cx="7972504"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YOU ARE NOT DONE YET ! !</a:t>
            </a:r>
          </a:p>
        </p:txBody>
      </p:sp>
      <p:sp>
        <p:nvSpPr>
          <p:cNvPr id="5" name="Rectangle 4"/>
          <p:cNvSpPr/>
          <p:nvPr/>
        </p:nvSpPr>
        <p:spPr>
          <a:xfrm>
            <a:off x="466108" y="4617710"/>
            <a:ext cx="8211800" cy="2123658"/>
          </a:xfrm>
          <a:prstGeom prst="rect">
            <a:avLst/>
          </a:prstGeom>
          <a:noFill/>
        </p:spPr>
        <p:txBody>
          <a:bodyPr wrap="none" lIns="91440" tIns="45720" rIns="91440" bIns="45720">
            <a:spAutoFit/>
          </a:bodyPr>
          <a:lstStyle/>
          <a:p>
            <a:pPr algn="ct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To g</a:t>
            </a:r>
            <a:r>
              <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 to my website and open the </a:t>
            </a:r>
          </a:p>
          <a:p>
            <a:pPr algn="ct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Unit G Summary (Ch. 4)  </a:t>
            </a:r>
          </a:p>
          <a:p>
            <a:pPr algn="ctr"/>
            <a:r>
              <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Document </a:t>
            </a:r>
            <a:r>
              <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&amp; Jeopardy</a:t>
            </a:r>
            <a:endParaRPr lang="en-US" sz="4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967954"/>
            <a:ext cx="6048672" cy="3528392"/>
          </a:xfrm>
          <a:prstGeom prst="rect">
            <a:avLst/>
          </a:prstGeom>
        </p:spPr>
      </p:pic>
    </p:spTree>
    <p:extLst>
      <p:ext uri="{BB962C8B-B14F-4D97-AF65-F5344CB8AC3E}">
        <p14:creationId xmlns:p14="http://schemas.microsoft.com/office/powerpoint/2010/main" val="896152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u="sng" dirty="0">
                <a:solidFill>
                  <a:srgbClr val="FF0000"/>
                </a:solidFill>
              </a:rPr>
              <a:t>A Closer Look At The Membrane Proteins</a:t>
            </a:r>
          </a:p>
        </p:txBody>
      </p:sp>
      <p:sp>
        <p:nvSpPr>
          <p:cNvPr id="3" name="Content Placeholder 2"/>
          <p:cNvSpPr>
            <a:spLocks noGrp="1"/>
          </p:cNvSpPr>
          <p:nvPr>
            <p:ph idx="1"/>
          </p:nvPr>
        </p:nvSpPr>
        <p:spPr>
          <a:xfrm>
            <a:off x="457200" y="1600201"/>
            <a:ext cx="8229600" cy="1396752"/>
          </a:xfrm>
        </p:spPr>
        <p:txBody>
          <a:bodyPr/>
          <a:lstStyle/>
          <a:p>
            <a:r>
              <a:rPr lang="en-CA" dirty="0"/>
              <a:t>Membrane Protein Diversity Worksheet</a:t>
            </a:r>
          </a:p>
          <a:p>
            <a:r>
              <a:rPr lang="en-CA" dirty="0"/>
              <a:t>Page 69</a:t>
            </a:r>
          </a:p>
        </p:txBody>
      </p:sp>
      <p:pic>
        <p:nvPicPr>
          <p:cNvPr id="2050" name="Picture 2" descr="http://www.accessexcellence.org/RC/VL/GG/ecb/ecb_images/11_20_membrane_prote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74" y="2376264"/>
            <a:ext cx="6835130" cy="4077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9900"/>
                </a:solidFill>
              </a:rPr>
              <a:t>CHANNEL</a:t>
            </a:r>
            <a:r>
              <a:rPr lang="en-CA" dirty="0"/>
              <a:t> Proteins</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33064" y="2204864"/>
            <a:ext cx="9577064" cy="28417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333FF"/>
                </a:solidFill>
              </a:rPr>
              <a:t>CARRIER</a:t>
            </a:r>
            <a:r>
              <a:rPr lang="en-CA" dirty="0"/>
              <a:t> Proteins</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 y="2004996"/>
            <a:ext cx="9144000" cy="3042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CC3300"/>
                </a:solidFill>
              </a:rPr>
              <a:t>CELL RECOGNITION </a:t>
            </a:r>
            <a:r>
              <a:rPr lang="en-CA" dirty="0"/>
              <a:t>Proteins</a:t>
            </a:r>
          </a:p>
        </p:txBody>
      </p:sp>
      <p:pic>
        <p:nvPicPr>
          <p:cNvPr id="2051" name="Picture 3"/>
          <p:cNvPicPr>
            <a:picLocks noGrp="1" noChangeAspect="1" noChangeArrowheads="1"/>
          </p:cNvPicPr>
          <p:nvPr>
            <p:ph idx="1"/>
          </p:nvPr>
        </p:nvPicPr>
        <p:blipFill>
          <a:blip r:embed="rId2" cstate="print"/>
          <a:srcRect/>
          <a:stretch>
            <a:fillRect/>
          </a:stretch>
        </p:blipFill>
        <p:spPr bwMode="auto">
          <a:xfrm>
            <a:off x="-78637" y="2276872"/>
            <a:ext cx="9222637" cy="25696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CA" dirty="0">
                <a:solidFill>
                  <a:srgbClr val="CC0099"/>
                </a:solidFill>
              </a:rPr>
              <a:t>RECEPTOR</a:t>
            </a:r>
            <a:r>
              <a:rPr lang="en-CA" dirty="0"/>
              <a:t> Proteins</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2636912"/>
            <a:ext cx="9086838" cy="251194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Fluid Mosaic Model - Illustrated&amp;quot;&quot;/&gt;&lt;property id=&quot;20307&quot; value=&quot;275&quot;/&gt;&lt;/object&gt;&lt;object type=&quot;3&quot; unique_id=&quot;10004&quot;&gt;&lt;property id=&quot;20148&quot; value=&quot;5&quot;/&gt;&lt;property id=&quot;20300&quot; value=&quot;Slide 2 - &amp;quot;Protein- a macromolecule made up of amino acids.  Has many jobs within a cell.  Phospholipid- Make up the bilayer o&quot;/&gt;&lt;property id=&quot;20307&quot; value=&quot;265&quot;/&gt;&lt;/object&gt;&lt;object type=&quot;3&quot; unique_id=&quot;10005&quot;&gt;&lt;property id=&quot;20148&quot; value=&quot;5&quot;/&gt;&lt;property id=&quot;20300&quot; value=&quot;Slide 3 - &amp;quot;Plasma Membrane PROTEINS&amp;quot;&quot;/&gt;&lt;property id=&quot;20307&quot; value=&quot;264&quot;/&gt;&lt;/object&gt;&lt;object type=&quot;3&quot; unique_id=&quot;10006&quot;&gt;&lt;property id=&quot;20148&quot; value=&quot;5&quot;/&gt;&lt;property id=&quot;20300&quot; value=&quot;Slide 4 - &amp;quot;A Closer Look At The Membrane Proteins&amp;quot;&quot;/&gt;&lt;property id=&quot;20307&quot; value=&quot;257&quot;/&gt;&lt;/object&gt;&lt;object type=&quot;3&quot; unique_id=&quot;10007&quot;&gt;&lt;property id=&quot;20148&quot; value=&quot;5&quot;/&gt;&lt;property id=&quot;20300&quot; value=&quot;Slide 5 - &amp;quot;Channel Protein&amp;quot;&quot;/&gt;&lt;property id=&quot;20307&quot; value=&quot;258&quot;/&gt;&lt;/object&gt;&lt;object type=&quot;3&quot; unique_id=&quot;10008&quot;&gt;&lt;property id=&quot;20148&quot; value=&quot;5&quot;/&gt;&lt;property id=&quot;20300&quot; value=&quot;Slide 6 - &amp;quot;Carrier Protein&amp;quot;&quot;/&gt;&lt;property id=&quot;20307&quot; value=&quot;259&quot;/&gt;&lt;/object&gt;&lt;object type=&quot;3&quot; unique_id=&quot;10009&quot;&gt;&lt;property id=&quot;20148&quot; value=&quot;5&quot;/&gt;&lt;property id=&quot;20300&quot; value=&quot;Slide 7 - &amp;quot;Cell Recognition Protein&amp;quot;&quot;/&gt;&lt;property id=&quot;20307&quot; value=&quot;260&quot;/&gt;&lt;/object&gt;&lt;object type=&quot;3&quot; unique_id=&quot;10010&quot;&gt;&lt;property id=&quot;20148&quot; value=&quot;5&quot;/&gt;&lt;property id=&quot;20300&quot; value=&quot;Slide 8 - &amp;quot;Receptor Protein&amp;quot;&quot;/&gt;&lt;property id=&quot;20307&quot; value=&quot;261&quot;/&gt;&lt;/object&gt;&lt;object type=&quot;3&quot; unique_id=&quot;10011&quot;&gt;&lt;property id=&quot;20148&quot; value=&quot;5&quot;/&gt;&lt;property id=&quot;20300&quot; value=&quot;Slide 9 - &amp;quot;Enzymatic Protein&amp;quot;&quot;/&gt;&lt;property id=&quot;20307&quot; value=&quot;262&quot;/&gt;&lt;/object&gt;&lt;object type=&quot;3&quot; unique_id=&quot;10012&quot;&gt;&lt;property id=&quot;20148&quot; value=&quot;5&quot;/&gt;&lt;property id=&quot;20300&quot; value=&quot;Slide 10&quot;/&gt;&lt;property id=&quot;20307&quot; value=&quot;281&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 - &amp;quot;Fig. 4.3&amp;quot;&quot;/&gt;&lt;property id=&quot;20307&quot; value=&quot;282&quot;/&gt;&lt;/object&gt;&lt;object type=&quot;3&quot; unique_id=&quot;10015&quot;&gt;&lt;property id=&quot;20148&quot; value=&quot;5&quot;/&gt;&lt;property id=&quot;20300&quot; value=&quot;Slide 13&quot;/&gt;&lt;property id=&quot;20307&quot; value=&quot;270&quot;/&gt;&lt;/object&gt;&lt;object type=&quot;3&quot; unique_id=&quot;10016&quot;&gt;&lt;property id=&quot;20148&quot; value=&quot;5&quot;/&gt;&lt;property id=&quot;20300&quot; value=&quot;Slide 14&quot;/&gt;&lt;property id=&quot;20307&quot; value=&quot;272&quot;/&gt;&lt;/object&gt;&lt;object type=&quot;3&quot; unique_id=&quot;10017&quot;&gt;&lt;property id=&quot;20148&quot; value=&quot;5&quot;/&gt;&lt;property id=&quot;20300&quot; value=&quot;Slide 15 - &amp;quot;Fig. 4.4&amp;quot;&quot;/&gt;&lt;property id=&quot;20307&quot; value=&quot;283&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67&quot;/&gt;&lt;/object&gt;&lt;object type=&quot;3&quot; unique_id=&quot;10020&quot;&gt;&lt;property id=&quot;20148&quot; value=&quot;5&quot;/&gt;&lt;property id=&quot;20300&quot; value=&quot;Slide 20&quot;/&gt;&lt;property id=&quot;20307&quot; value=&quot;284&quot;/&gt;&lt;/object&gt;&lt;object type=&quot;3&quot; unique_id=&quot;10021&quot;&gt;&lt;property id=&quot;20148&quot; value=&quot;5&quot;/&gt;&lt;property id=&quot;20300&quot; value=&quot;Slide 21&quot;/&gt;&lt;property id=&quot;20307&quot; value=&quot;285&quot;/&gt;&lt;/object&gt;&lt;object type=&quot;3&quot; unique_id=&quot;10022&quot;&gt;&lt;property id=&quot;20148&quot; value=&quot;5&quot;/&gt;&lt;property id=&quot;20300&quot; value=&quot;Slide 22&quot;/&gt;&lt;property id=&quot;20307&quot; value=&quot;286&quot;/&gt;&lt;/object&gt;&lt;object type=&quot;3&quot; unique_id=&quot;10023&quot;&gt;&lt;property id=&quot;20148&quot; value=&quot;5&quot;/&gt;&lt;property id=&quot;20300&quot; value=&quot;Slide 23&quot;/&gt;&lt;property id=&quot;20307&quot; value=&quot;287&quot;/&gt;&lt;/object&gt;&lt;object type=&quot;3&quot; unique_id=&quot;10024&quot;&gt;&lt;property id=&quot;20148&quot; value=&quot;5&quot;/&gt;&lt;property id=&quot;20300&quot; value=&quot;Slide 24 - &amp;quot;EFFECT ON Plant and Animal CELLS&amp;quot;&quot;/&gt;&lt;property id=&quot;20307&quot; value=&quot;288&quot;/&gt;&lt;/object&gt;&lt;object type=&quot;3&quot; unique_id=&quot;10025&quot;&gt;&lt;property id=&quot;20148&quot; value=&quot;5&quot;/&gt;&lt;property id=&quot;20300&quot; value=&quot;Slide 26 - &amp;quot;Fig. 4.6&amp;quot;&quot;/&gt;&lt;property id=&quot;20307&quot; value=&quot;289&quot;/&gt;&lt;/object&gt;&lt;object type=&quot;3&quot; unique_id=&quot;10026&quot;&gt;&lt;property id=&quot;20148&quot; value=&quot;5&quot;/&gt;&lt;property id=&quot;20300&quot; value=&quot;Slide 27&quot;/&gt;&lt;property id=&quot;20307&quot; value=&quot;290&quot;/&gt;&lt;/object&gt;&lt;object type=&quot;3&quot; unique_id=&quot;10027&quot;&gt;&lt;property id=&quot;20148&quot; value=&quot;5&quot;/&gt;&lt;property id=&quot;20300&quot; value=&quot;Slide 28 - &amp;quot;Fig. 4.7b&amp;quot;&quot;/&gt;&lt;property id=&quot;20307&quot; value=&quot;291&quot;/&gt;&lt;/object&gt;&lt;object type=&quot;3&quot; unique_id=&quot;10028&quot;&gt;&lt;property id=&quot;20148&quot; value=&quot;5&quot;/&gt;&lt;property id=&quot;20300&quot; value=&quot;Slide 29&quot;/&gt;&lt;property id=&quot;20307&quot; value=&quot;300&quot;/&gt;&lt;/object&gt;&lt;object type=&quot;3&quot; unique_id=&quot;10029&quot;&gt;&lt;property id=&quot;20148&quot; value=&quot;5&quot;/&gt;&lt;property id=&quot;20300&quot; value=&quot;Slide 30&quot;/&gt;&lt;property id=&quot;20307&quot; value=&quot;292&quot;/&gt;&lt;/object&gt;&lt;object type=&quot;3&quot; unique_id=&quot;10030&quot;&gt;&lt;property id=&quot;20148&quot; value=&quot;5&quot;/&gt;&lt;property id=&quot;20300&quot; value=&quot;Slide 31&quot;/&gt;&lt;property id=&quot;20307&quot; value=&quot;294&quot;/&gt;&lt;/object&gt;&lt;object type=&quot;3&quot; unique_id=&quot;10031&quot;&gt;&lt;property id=&quot;20148&quot; value=&quot;5&quot;/&gt;&lt;property id=&quot;20300&quot; value=&quot;Slide 32&quot;/&gt;&lt;property id=&quot;20307&quot; value=&quot;297&quot;/&gt;&lt;/object&gt;&lt;object type=&quot;3&quot; unique_id=&quot;10032&quot;&gt;&lt;property id=&quot;20148&quot; value=&quot;5&quot;/&gt;&lt;property id=&quot;20300&quot; value=&quot;Slide 33&quot;/&gt;&lt;property id=&quot;20307&quot; value=&quot;293&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 - &amp;quot;Active Carrier Transport&amp;quot;&quot;/&gt;&lt;property id=&quot;20307&quot; value=&quot;268&quot;/&gt;&lt;/object&gt;&lt;object type=&quot;3&quot; unique_id=&quot;10035&quot;&gt;&lt;property id=&quot;20148&quot; value=&quot;5&quot;/&gt;&lt;property id=&quot;20300&quot; value=&quot;Slide 36&quot;/&gt;&lt;property id=&quot;20307&quot; value=&quot;299&quot;/&gt;&lt;/object&gt;&lt;object type=&quot;3&quot; unique_id=&quot;10036&quot;&gt;&lt;property id=&quot;20148&quot; value=&quot;5&quot;/&gt;&lt;property id=&quot;20300&quot; value=&quot;Slide 37&quot;/&gt;&lt;property id=&quot;20307&quot; value=&quot;273&quot;/&gt;&lt;/object&gt;&lt;object type=&quot;3&quot; unique_id=&quot;10037&quot;&gt;&lt;property id=&quot;20148&quot; value=&quot;5&quot;/&gt;&lt;property id=&quot;20300&quot; value=&quot;Slide 38&quot;/&gt;&lt;property id=&quot;20307&quot; value=&quot;274&quot;/&gt;&lt;/object&gt;&lt;object type=&quot;3&quot; unique_id=&quot;10038&quot;&gt;&lt;property id=&quot;20148&quot; value=&quot;5&quot;/&gt;&lt;property id=&quot;20300&quot; value=&quot;Slide 39&quot;/&gt;&lt;property id=&quot;20307&quot; value=&quot;298&quot;/&gt;&lt;/object&gt;&lt;object type=&quot;3&quot; unique_id=&quot;10267&quot;&gt;&lt;property id=&quot;20148&quot; value=&quot;5&quot;/&gt;&lt;property id=&quot;20300&quot; value=&quot;Slide 18 - &amp;quot;Tap. 78&amp;quot;&quot;/&gt;&lt;property id=&quot;20307&quot; value=&quot;301&quot;/&gt;&lt;/object&gt;&lt;object type=&quot;3&quot; unique_id=&quot;10424&quot;&gt;&lt;property id=&quot;20148&quot; value=&quot;5&quot;/&gt;&lt;property id=&quot;20300&quot; value=&quot;Slide 25 - &amp;quot;Tap. 79&amp;quot;&quot;/&gt;&lt;property id=&quot;20307&quot; value=&quot;302&quot;/&gt;&lt;/object&gt;&lt;object type=&quot;3&quot; unique_id=&quot;10666&quot;&gt;&lt;property id=&quot;20148&quot; value=&quot;5&quot;/&gt;&lt;property id=&quot;20300&quot; value=&quot;Slide 19 - &amp;quot;Membrane Proteins and their ROLES&amp;quot;&quot;/&gt;&lt;property id=&quot;20307&quot; value=&quot;303&quot;/&gt;&lt;/object&gt;&lt;/object&gt;&lt;object type=&quot;8&quot; unique_id=&quot;1007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4995</TotalTime>
  <Words>1441</Words>
  <Application>Microsoft Office PowerPoint</Application>
  <PresentationFormat>On-screen Show (4:3)</PresentationFormat>
  <Paragraphs>151</Paragraphs>
  <Slides>44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vt:lpstr>
      <vt:lpstr>Calibri</vt:lpstr>
      <vt:lpstr>Times New Roman</vt:lpstr>
      <vt:lpstr>Office Theme</vt:lpstr>
      <vt:lpstr>PowerPoint Presentation</vt:lpstr>
      <vt:lpstr>PowerPoint Presentation</vt:lpstr>
      <vt:lpstr>Protein- a macromolecule made up of amino acids.  Has many jobs within a cell.  Phospholipid- Make up the bilayer of the plasma membrane. They have hydrophobic (water hating) tails and hydrophilic (water loving) heads. This is why the membrane is selectively permeable. Carbohydrate chains- Sugar molecules that act as cell recognition molecules so that your body knows that cell is suppose to be there other words called a Glycocalyx. Glycoprotein- A protein in the cell membrane with a Carbohydrate molecule attached to it. Glycolipid- A phospholipid molecule with a Carbohydrate attached to it. Integral Protein- Protein embedded in the membrane Peripheral Protein- Protein on the inside surface of the membrane held there by the cytoskeleton. Cholesterol- a lipid which regulates fluidity because it stiffens and strengthens the membrane.  </vt:lpstr>
      <vt:lpstr>Plasma Membrane  PROTEINS</vt:lpstr>
      <vt:lpstr>A Closer Look At The Membrane Proteins</vt:lpstr>
      <vt:lpstr>CHANNEL Proteins</vt:lpstr>
      <vt:lpstr>CARRIER Proteins</vt:lpstr>
      <vt:lpstr>CELL RECOGNITION Proteins</vt:lpstr>
      <vt:lpstr>RECEPTOR Proteins</vt:lpstr>
      <vt:lpstr>ENZYMATIC Proteins</vt:lpstr>
      <vt:lpstr>PowerPoint Presentation</vt:lpstr>
      <vt:lpstr>PowerPoint Presentation</vt:lpstr>
      <vt:lpstr>VIDEO SUMMARY</vt:lpstr>
      <vt:lpstr>Tap. 78</vt:lpstr>
      <vt:lpstr>Membrane Proteins and their ROLES</vt:lpstr>
      <vt:lpstr>PowerPoint Presentation</vt:lpstr>
      <vt:lpstr>Things that are Ionic, Polar or Really Large need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ON Plant and Animal CELLS</vt:lpstr>
      <vt:lpstr>PowerPoint Presentation</vt:lpstr>
      <vt:lpstr>PowerPoint Presentation</vt:lpstr>
      <vt:lpstr>Fig. 4.7b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Active Carrier Transport</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Inner life of the Cell</dc:title>
  <dc:creator>joscelyn martin</dc:creator>
  <cp:lastModifiedBy>Cory Lesiuk</cp:lastModifiedBy>
  <cp:revision>126</cp:revision>
  <dcterms:created xsi:type="dcterms:W3CDTF">2011-11-11T20:07:07Z</dcterms:created>
  <dcterms:modified xsi:type="dcterms:W3CDTF">2022-10-26T18:21:27Z</dcterms:modified>
</cp:coreProperties>
</file>