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6" r:id="rId2"/>
    <p:sldId id="256" r:id="rId3"/>
    <p:sldId id="374" r:id="rId4"/>
    <p:sldId id="257" r:id="rId5"/>
    <p:sldId id="258" r:id="rId6"/>
    <p:sldId id="259" r:id="rId7"/>
    <p:sldId id="37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375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FF"/>
    <a:srgbClr val="009900"/>
    <a:srgbClr val="FF66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3E795-A99A-489A-89B9-80D5E0A7A4F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BA774-1908-4A64-A1C1-7A074C91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9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40BC5C6-93E6-4F02-A241-4C54D0444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1B4A7DCA-FA70-4D52-889B-CADC22C4C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36C020F-9429-46D1-9A37-43B1B4219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039574-77A4-4491-9FB0-A3DB21841277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44C4-5393-49AE-AA8C-FC7D8C016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0D522-B67A-4DC9-B9CD-E9DF6BBA6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1288F-90B2-4D4E-8902-8A89AE02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F5999-4A09-454F-8C5D-C677F5CA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CD340-9E7A-42FA-ABCF-D2B98CF6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6687-CDBA-490A-AFAA-0C1CB0CC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EE4D3-8354-47C3-965D-B83B723BE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E042C-C59E-428C-83B4-7A850130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6DCA8-E396-4D1E-8371-81609544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A8304-BA71-4937-8E1F-28453636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FEAD4-A44B-4DF1-89C4-09505F5A8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01027-32B0-4B37-B20D-9FD0B3E0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D585E-73BF-4B6A-8805-B428618E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44960-9DB5-4BC8-99BC-2DCD4347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BC06C-62FA-48F2-B75B-BCCC2CE2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372-FA6B-4BAA-B34E-3F39D5B9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09C8-78F5-4440-AD6D-5F80F162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E158E-8513-4AFC-87B2-DC49A701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B58A9-0D11-47BB-8A5A-6C527AA5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B4117-B182-4645-8BA8-9B1D5F3B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9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FD5C-BACC-470C-8436-7E0272CD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D94DD-BC3D-4F58-8FFB-441AFAFD8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B5FFA-7C46-40DE-9CD8-753C0346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57C3D-57E6-40AE-8326-91EF5389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B384D-B0FE-4899-9845-00023D59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3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6363-EDB1-42EE-A1D1-5AA1E752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BF29-BD35-41F9-AA6A-C52057893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C9C20-2771-4C02-8712-FE7787F30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E35EE-FBD2-4132-938F-2081D8F4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EB1A6-8D45-4328-9458-A54736DC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14F91-5098-4EFF-A6A3-3F77CBB9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EED7-BCEA-4662-917C-B55694B1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ED62D-F502-45FF-A47D-EB9BAC9F7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A613D-817D-4301-A99F-F418CB572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81C5E-401F-4C43-A50F-9F803913A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C947A-41FA-445D-B0BD-DE3390DA7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534BD-E6C4-4F63-B4DE-89EEE850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611AE-D181-4099-BD4C-5C13B34E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27094-0097-469B-9884-52F1839B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F7F1-C46E-4573-AF2A-2453BC16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357EB-6FDA-4059-88C5-416EE1EC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CEE3B-1242-4C3C-87ED-03043AB2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D20BA-F0A8-4438-A5EA-AD2F511B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8790F-9B04-472B-93D8-48BA499A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8D28C-9B64-4C98-96DC-E3C08537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756DA-29FF-4A8F-BC69-B21AC45B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D501-AD6A-4609-8A69-2D897214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9234C-806B-4D9E-B713-A29F7AE0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4AB22-E9BC-4BB9-A199-287626D9D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7491D-903E-425C-8255-F4621A0D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4A88F-8524-4967-B8B9-C85661C3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40BE5-89A3-4798-9E69-B842F148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C226-7516-4153-A494-70D16BAD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A7D6A-B3EF-4009-831F-F6D30A5BB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4149F-718D-476B-91ED-4F5909E4C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7704D-4698-44DB-9C3A-D6D87D31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7E846-9343-441E-8BB5-065FCD77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B1178-A38A-4082-AB26-6768A5B0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5DEA8-E001-4921-B5AE-663B5704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18516-7769-4615-8C74-152FC78C0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CB074-0B3D-4575-BF95-A64E9391E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D990-44EE-4ACE-BBD4-24691193DA43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5C037-8757-4C96-AAE1-32212F34E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7B46-0561-4257-805B-AD916E1C8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5D21-EBC6-4A54-BC93-AB00BB8A4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4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2CC7E9-E1D6-6E74-DE39-8C3F4CAAEA76}"/>
              </a:ext>
            </a:extLst>
          </p:cNvPr>
          <p:cNvSpPr/>
          <p:nvPr/>
        </p:nvSpPr>
        <p:spPr>
          <a:xfrm>
            <a:off x="915388" y="169539"/>
            <a:ext cx="10361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DIGESTIVE ENZYMES &amp; HORMONES</a:t>
            </a:r>
          </a:p>
        </p:txBody>
      </p:sp>
      <p:pic>
        <p:nvPicPr>
          <p:cNvPr id="1026" name="Picture 2" descr="3.41 Digestive Hormones, Accessory Organs &amp; Secretions | Nutrition Flexbook">
            <a:extLst>
              <a:ext uri="{FF2B5EF4-FFF2-40B4-BE49-F238E27FC236}">
                <a16:creationId xmlns:a16="http://schemas.microsoft.com/office/drawing/2014/main" id="{A0A7B7D3-5421-AB4E-D9A4-E8D1EA00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59" y="1402359"/>
            <a:ext cx="5905500" cy="51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'good, better, best' list of healthy foods | CTCA">
            <a:extLst>
              <a:ext uri="{FF2B5EF4-FFF2-40B4-BE49-F238E27FC236}">
                <a16:creationId xmlns:a16="http://schemas.microsoft.com/office/drawing/2014/main" id="{7554B266-135E-E97B-39E5-AE5E388CB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52"/>
            <a:ext cx="5555566" cy="46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9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E74C1D-3A46-4B10-917B-9F5BD663325B}"/>
              </a:ext>
            </a:extLst>
          </p:cNvPr>
          <p:cNvSpPr/>
          <p:nvPr/>
        </p:nvSpPr>
        <p:spPr>
          <a:xfrm>
            <a:off x="-38076" y="30165"/>
            <a:ext cx="85309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6. PEPTI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D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ASES</a:t>
            </a:r>
          </a:p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Most are made by </a:t>
            </a:r>
            <a:r>
              <a:rPr lang="en-US" sz="3600" b="1" dirty="0">
                <a:ln/>
                <a:solidFill>
                  <a:srgbClr val="FF0000"/>
                </a:solidFill>
              </a:rPr>
              <a:t>D</a:t>
            </a:r>
            <a:r>
              <a:rPr lang="en-US" sz="3600" b="1" dirty="0">
                <a:ln/>
                <a:solidFill>
                  <a:schemeClr val="accent4"/>
                </a:solidFill>
              </a:rPr>
              <a:t>uodenal 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Glands</a:t>
            </a:r>
          </a:p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Work in Small Intestine</a:t>
            </a:r>
          </a:p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Like a pH = 8.0</a:t>
            </a:r>
          </a:p>
        </p:txBody>
      </p:sp>
      <p:pic>
        <p:nvPicPr>
          <p:cNvPr id="7170" name="Picture 2" descr="Peptide Chain Images, Stock Photos &amp; Vectors | Shutterstock">
            <a:extLst>
              <a:ext uri="{FF2B5EF4-FFF2-40B4-BE49-F238E27FC236}">
                <a16:creationId xmlns:a16="http://schemas.microsoft.com/office/drawing/2014/main" id="{67A76EC3-3F44-4ACA-9124-466FE35F5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4710"/>
            <a:ext cx="11998036" cy="42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5DE857-B87E-40DB-A5F1-8B435F00F8AB}"/>
              </a:ext>
            </a:extLst>
          </p:cNvPr>
          <p:cNvSpPr/>
          <p:nvPr/>
        </p:nvSpPr>
        <p:spPr>
          <a:xfrm>
            <a:off x="937637" y="2219184"/>
            <a:ext cx="99011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  <a:effectLst/>
              </a:rPr>
              <a:t>Break Peptide Chains down to fre</a:t>
            </a:r>
            <a:r>
              <a:rPr lang="en-US" sz="3600" b="1" dirty="0">
                <a:ln/>
                <a:solidFill>
                  <a:schemeClr val="accent3"/>
                </a:solidFill>
              </a:rPr>
              <a:t>e up</a:t>
            </a:r>
            <a:r>
              <a:rPr lang="en-US" sz="3600" b="1" cap="none" spc="0" dirty="0">
                <a:ln/>
                <a:solidFill>
                  <a:schemeClr val="accent3"/>
                </a:solidFill>
                <a:effectLst/>
              </a:rPr>
              <a:t> Amino Acids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08D4F08-4AFE-4550-84EC-92E4A8DE0789}"/>
              </a:ext>
            </a:extLst>
          </p:cNvPr>
          <p:cNvSpPr/>
          <p:nvPr/>
        </p:nvSpPr>
        <p:spPr>
          <a:xfrm>
            <a:off x="3017918" y="3766538"/>
            <a:ext cx="1664135" cy="841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D5EF903C-BF6D-41B5-B10D-DC15EE3F8C73}"/>
              </a:ext>
            </a:extLst>
          </p:cNvPr>
          <p:cNvSpPr/>
          <p:nvPr/>
        </p:nvSpPr>
        <p:spPr>
          <a:xfrm>
            <a:off x="6398428" y="3808098"/>
            <a:ext cx="1664135" cy="841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2187CA-B1FC-4F5A-9257-061CAAD64920}"/>
              </a:ext>
            </a:extLst>
          </p:cNvPr>
          <p:cNvSpPr/>
          <p:nvPr/>
        </p:nvSpPr>
        <p:spPr>
          <a:xfrm>
            <a:off x="3269673" y="6525491"/>
            <a:ext cx="4973782" cy="302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1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BED672-A553-43D6-9632-BB26DF961072}"/>
              </a:ext>
            </a:extLst>
          </p:cNvPr>
          <p:cNvSpPr/>
          <p:nvPr/>
        </p:nvSpPr>
        <p:spPr>
          <a:xfrm>
            <a:off x="11234" y="16309"/>
            <a:ext cx="449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/>
                <a:solidFill>
                  <a:schemeClr val="accent3"/>
                </a:solidFill>
                <a:effectLst/>
              </a:rPr>
              <a:t>FAT DIGESTION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DE6CE-555D-4408-9E96-B99251745F83}"/>
              </a:ext>
            </a:extLst>
          </p:cNvPr>
          <p:cNvSpPr/>
          <p:nvPr/>
        </p:nvSpPr>
        <p:spPr>
          <a:xfrm>
            <a:off x="44522" y="750597"/>
            <a:ext cx="783871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Prior to chemically breaking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Down fat molecules, fats must be emulsified 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(spread out) by BILE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BILE is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 ENZYME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 new molecules form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Bile is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produced by the 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LIVER</a:t>
            </a:r>
          </a:p>
        </p:txBody>
      </p:sp>
      <p:pic>
        <p:nvPicPr>
          <p:cNvPr id="8194" name="Picture 2" descr="Chapter 20">
            <a:extLst>
              <a:ext uri="{FF2B5EF4-FFF2-40B4-BE49-F238E27FC236}">
                <a16:creationId xmlns:a16="http://schemas.microsoft.com/office/drawing/2014/main" id="{A2982035-5A63-43C0-A4CC-A7D3B3A5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32164"/>
            <a:ext cx="497082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ver and Gall Bladder">
            <a:extLst>
              <a:ext uri="{FF2B5EF4-FFF2-40B4-BE49-F238E27FC236}">
                <a16:creationId xmlns:a16="http://schemas.microsoft.com/office/drawing/2014/main" id="{06EA222E-7853-4D48-BC8A-458CBD4F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2" y="4166917"/>
            <a:ext cx="6172200" cy="26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1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E4C359-77D6-478A-ADEB-5A2E6928A88D}"/>
              </a:ext>
            </a:extLst>
          </p:cNvPr>
          <p:cNvSpPr/>
          <p:nvPr/>
        </p:nvSpPr>
        <p:spPr>
          <a:xfrm>
            <a:off x="41619" y="113300"/>
            <a:ext cx="70380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990099"/>
                </a:solidFill>
                <a:effectLst/>
              </a:rPr>
              <a:t>7. LIPASES</a:t>
            </a: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Break Triglycerides into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Glycerol and Fatty Acids</a:t>
            </a:r>
          </a:p>
        </p:txBody>
      </p:sp>
      <p:pic>
        <p:nvPicPr>
          <p:cNvPr id="9218" name="Picture 2" descr="Sek Kathiresan MD on Twitter: &quot;Lipoprotein lipase: key enzyme that ...">
            <a:extLst>
              <a:ext uri="{FF2B5EF4-FFF2-40B4-BE49-F238E27FC236}">
                <a16:creationId xmlns:a16="http://schemas.microsoft.com/office/drawing/2014/main" id="{823878EB-4131-4103-858D-43698F786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" y="2521413"/>
            <a:ext cx="7522964" cy="41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8DEE55-FC98-45BA-99E6-7359876CE887}"/>
              </a:ext>
            </a:extLst>
          </p:cNvPr>
          <p:cNvSpPr/>
          <p:nvPr/>
        </p:nvSpPr>
        <p:spPr>
          <a:xfrm>
            <a:off x="7564581" y="4477488"/>
            <a:ext cx="457200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LIPASE</a:t>
            </a:r>
          </a:p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Made in Pancreas</a:t>
            </a:r>
          </a:p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Works in Small Intestine</a:t>
            </a:r>
          </a:p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Likes a pH of 8.0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220" name="Picture 4" descr="Learn About Lipase | Cheese Making | Home Cheese Making">
            <a:extLst>
              <a:ext uri="{FF2B5EF4-FFF2-40B4-BE49-F238E27FC236}">
                <a16:creationId xmlns:a16="http://schemas.microsoft.com/office/drawing/2014/main" id="{D448FE07-AA86-4FAE-8185-BBF1300A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37" y="1705109"/>
            <a:ext cx="4572003" cy="28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1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175DEF-D684-4E16-B7AF-BD166C96DAAB}"/>
              </a:ext>
            </a:extLst>
          </p:cNvPr>
          <p:cNvSpPr/>
          <p:nvPr/>
        </p:nvSpPr>
        <p:spPr>
          <a:xfrm>
            <a:off x="173472" y="141005"/>
            <a:ext cx="7522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NUCLEIC ACID DIGESTION</a:t>
            </a:r>
          </a:p>
        </p:txBody>
      </p:sp>
      <p:pic>
        <p:nvPicPr>
          <p:cNvPr id="10242" name="Picture 2" descr="The Differences Between DNA and RNA">
            <a:extLst>
              <a:ext uri="{FF2B5EF4-FFF2-40B4-BE49-F238E27FC236}">
                <a16:creationId xmlns:a16="http://schemas.microsoft.com/office/drawing/2014/main" id="{F91F848F-62C4-436E-9E58-33E502B9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2" y="1244450"/>
            <a:ext cx="8332428" cy="54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20949-D74F-443C-B395-2493CE0BD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2" y="3429000"/>
            <a:ext cx="3144982" cy="33568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5D9620-F569-4E85-B64F-18797892412C}"/>
              </a:ext>
            </a:extLst>
          </p:cNvPr>
          <p:cNvSpPr/>
          <p:nvPr/>
        </p:nvSpPr>
        <p:spPr>
          <a:xfrm>
            <a:off x="8492744" y="2371594"/>
            <a:ext cx="3685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We Eat Cells</a:t>
            </a:r>
          </a:p>
        </p:txBody>
      </p:sp>
    </p:spTree>
    <p:extLst>
      <p:ext uri="{BB962C8B-B14F-4D97-AF65-F5344CB8AC3E}">
        <p14:creationId xmlns:p14="http://schemas.microsoft.com/office/powerpoint/2010/main" val="416924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E94D18-34B7-400D-B55E-5F62BEF1273E}"/>
              </a:ext>
            </a:extLst>
          </p:cNvPr>
          <p:cNvSpPr/>
          <p:nvPr/>
        </p:nvSpPr>
        <p:spPr>
          <a:xfrm>
            <a:off x="131161" y="57886"/>
            <a:ext cx="561198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8. NUCLEASES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Made in Pancreas</a:t>
            </a:r>
          </a:p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Work in Small Intestine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Like a pH = 8.0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268" name="Picture 4" descr="DNA - structure">
            <a:extLst>
              <a:ext uri="{FF2B5EF4-FFF2-40B4-BE49-F238E27FC236}">
                <a16:creationId xmlns:a16="http://schemas.microsoft.com/office/drawing/2014/main" id="{BDF7F587-5FB0-4D3C-99A2-53989224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1" y="2729345"/>
            <a:ext cx="6386945" cy="407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ow do DNA and RNA nucleotides differ? | Socratic">
            <a:extLst>
              <a:ext uri="{FF2B5EF4-FFF2-40B4-BE49-F238E27FC236}">
                <a16:creationId xmlns:a16="http://schemas.microsoft.com/office/drawing/2014/main" id="{B32649B6-7775-4F88-9A50-B29782CAD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740" y="2873662"/>
            <a:ext cx="1877748" cy="12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ow do DNA and RNA nucleotides differ? | Socratic">
            <a:extLst>
              <a:ext uri="{FF2B5EF4-FFF2-40B4-BE49-F238E27FC236}">
                <a16:creationId xmlns:a16="http://schemas.microsoft.com/office/drawing/2014/main" id="{AF9FB6DE-CAD1-4C6E-841C-11086B63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607" y="5225475"/>
            <a:ext cx="1665118" cy="12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ow do DNA and RNA nucleotides differ? | Socratic">
            <a:extLst>
              <a:ext uri="{FF2B5EF4-FFF2-40B4-BE49-F238E27FC236}">
                <a16:creationId xmlns:a16="http://schemas.microsoft.com/office/drawing/2014/main" id="{08106E58-EF38-4E81-BB7F-14EBB77E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52" y="4019974"/>
            <a:ext cx="1665118" cy="14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B79BCC3-E381-4DF3-8223-3EFCF3007A38}"/>
              </a:ext>
            </a:extLst>
          </p:cNvPr>
          <p:cNvSpPr/>
          <p:nvPr/>
        </p:nvSpPr>
        <p:spPr>
          <a:xfrm>
            <a:off x="5375563" y="3768436"/>
            <a:ext cx="2258291" cy="722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F3C58-490A-47D3-99C8-D5323FD60FD8}"/>
              </a:ext>
            </a:extLst>
          </p:cNvPr>
          <p:cNvSpPr/>
          <p:nvPr/>
        </p:nvSpPr>
        <p:spPr>
          <a:xfrm>
            <a:off x="6795859" y="2108351"/>
            <a:ext cx="36987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Break Nucleic Acid into 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Free Nucleotides</a:t>
            </a:r>
          </a:p>
        </p:txBody>
      </p:sp>
    </p:spTree>
    <p:extLst>
      <p:ext uri="{BB962C8B-B14F-4D97-AF65-F5344CB8AC3E}">
        <p14:creationId xmlns:p14="http://schemas.microsoft.com/office/powerpoint/2010/main" val="187964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1D9A2C-30D8-4A42-9D46-FD298B7D307B}"/>
              </a:ext>
            </a:extLst>
          </p:cNvPr>
          <p:cNvSpPr/>
          <p:nvPr/>
        </p:nvSpPr>
        <p:spPr>
          <a:xfrm>
            <a:off x="407131" y="182570"/>
            <a:ext cx="56973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9. NUCLEOSI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</a:t>
            </a:r>
            <a:r>
              <a:rPr lang="en-US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ASES</a:t>
            </a:r>
          </a:p>
          <a:p>
            <a:pPr algn="ctr"/>
            <a:r>
              <a:rPr lang="en-US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Made in 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</a:t>
            </a:r>
            <a:r>
              <a:rPr lang="en-US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uodenal Glands</a:t>
            </a:r>
          </a:p>
          <a:p>
            <a:pPr algn="ctr"/>
            <a:r>
              <a:rPr 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Work in Small Intestine</a:t>
            </a:r>
          </a:p>
          <a:p>
            <a:pPr algn="ctr"/>
            <a:r>
              <a:rPr lang="en-US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Like a pH = 8.0</a:t>
            </a:r>
          </a:p>
        </p:txBody>
      </p:sp>
      <p:pic>
        <p:nvPicPr>
          <p:cNvPr id="12290" name="Picture 2" descr="Nucleotide Images, Stock Photos &amp; Vectors | Shutterstock">
            <a:extLst>
              <a:ext uri="{FF2B5EF4-FFF2-40B4-BE49-F238E27FC236}">
                <a16:creationId xmlns:a16="http://schemas.microsoft.com/office/drawing/2014/main" id="{A38B1704-61DA-48E7-80FE-80F6637F2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" y="3075710"/>
            <a:ext cx="7224275" cy="35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D690E85-D339-4F7C-A82F-0FE7A333B8BB}"/>
              </a:ext>
            </a:extLst>
          </p:cNvPr>
          <p:cNvSpPr/>
          <p:nvPr/>
        </p:nvSpPr>
        <p:spPr>
          <a:xfrm>
            <a:off x="4197928" y="4752109"/>
            <a:ext cx="609600" cy="5126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E0483-753F-44D3-BE6E-8035F947E36E}"/>
              </a:ext>
            </a:extLst>
          </p:cNvPr>
          <p:cNvSpPr/>
          <p:nvPr/>
        </p:nvSpPr>
        <p:spPr>
          <a:xfrm>
            <a:off x="6788025" y="4311217"/>
            <a:ext cx="541770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Break Nucleotide </a:t>
            </a:r>
          </a:p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Down into free Phosphate, </a:t>
            </a:r>
          </a:p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Free Pentose Sugar</a:t>
            </a:r>
          </a:p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And Free Nitrogenous base</a:t>
            </a:r>
          </a:p>
        </p:txBody>
      </p:sp>
    </p:spTree>
    <p:extLst>
      <p:ext uri="{BB962C8B-B14F-4D97-AF65-F5344CB8AC3E}">
        <p14:creationId xmlns:p14="http://schemas.microsoft.com/office/powerpoint/2010/main" val="170821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4377A5-F071-4EBF-9A09-5F01CD09800C}"/>
              </a:ext>
            </a:extLst>
          </p:cNvPr>
          <p:cNvSpPr/>
          <p:nvPr/>
        </p:nvSpPr>
        <p:spPr>
          <a:xfrm>
            <a:off x="-59232" y="2465"/>
            <a:ext cx="1891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MOUTH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Salivary glands | Studio Dentaire">
            <a:extLst>
              <a:ext uri="{FF2B5EF4-FFF2-40B4-BE49-F238E27FC236}">
                <a16:creationId xmlns:a16="http://schemas.microsoft.com/office/drawing/2014/main" id="{6F8BD6F1-6022-424C-A39E-F1E7279B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" y="1154759"/>
            <a:ext cx="2136383" cy="16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25997D-A0FA-4A5A-B879-AAB92F43FAF1}"/>
              </a:ext>
            </a:extLst>
          </p:cNvPr>
          <p:cNvSpPr/>
          <p:nvPr/>
        </p:nvSpPr>
        <p:spPr>
          <a:xfrm>
            <a:off x="106750" y="3341412"/>
            <a:ext cx="18092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SALIVARY</a:t>
            </a:r>
          </a:p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AMYLASE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CEFAB-A58C-49B1-A6D9-6EC9802A3AC7}"/>
              </a:ext>
            </a:extLst>
          </p:cNvPr>
          <p:cNvSpPr/>
          <p:nvPr/>
        </p:nvSpPr>
        <p:spPr>
          <a:xfrm>
            <a:off x="138531" y="4976245"/>
            <a:ext cx="17457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Starch 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Wingdings" panose="05000000000000000000" pitchFamily="2" charset="2"/>
              </a:rPr>
              <a:t>Maltose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06309-7D49-4433-8011-F284B8326C5F}"/>
              </a:ext>
            </a:extLst>
          </p:cNvPr>
          <p:cNvSpPr/>
          <p:nvPr/>
        </p:nvSpPr>
        <p:spPr>
          <a:xfrm>
            <a:off x="1980858" y="-11391"/>
            <a:ext cx="2355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STOMACH</a:t>
            </a:r>
          </a:p>
        </p:txBody>
      </p:sp>
      <p:pic>
        <p:nvPicPr>
          <p:cNvPr id="1028" name="Picture 4" descr="GIFFORD-JONES: Why stomach cancer is the 'orphan malignancy ...">
            <a:extLst>
              <a:ext uri="{FF2B5EF4-FFF2-40B4-BE49-F238E27FC236}">
                <a16:creationId xmlns:a16="http://schemas.microsoft.com/office/drawing/2014/main" id="{9D75157B-B913-4AA1-87A7-2AEA9A38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58" y="1161760"/>
            <a:ext cx="2355965" cy="16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93A421-48DB-4927-A990-184C4221AC14}"/>
              </a:ext>
            </a:extLst>
          </p:cNvPr>
          <p:cNvSpPr/>
          <p:nvPr/>
        </p:nvSpPr>
        <p:spPr>
          <a:xfrm>
            <a:off x="2296830" y="3535375"/>
            <a:ext cx="1696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PEPSIN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69AE5-CF24-4133-9F6E-6BB2615E236E}"/>
              </a:ext>
            </a:extLst>
          </p:cNvPr>
          <p:cNvSpPr txBox="1"/>
          <p:nvPr/>
        </p:nvSpPr>
        <p:spPr>
          <a:xfrm>
            <a:off x="2227552" y="4475015"/>
            <a:ext cx="2510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Proteins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Shorter Peptide</a:t>
            </a:r>
          </a:p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Chains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B9D194-0636-46F9-A13B-CA399681B2EB}"/>
              </a:ext>
            </a:extLst>
          </p:cNvPr>
          <p:cNvSpPr/>
          <p:nvPr/>
        </p:nvSpPr>
        <p:spPr>
          <a:xfrm>
            <a:off x="4882078" y="2455"/>
            <a:ext cx="24278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PANCREAS</a:t>
            </a:r>
          </a:p>
        </p:txBody>
      </p:sp>
      <p:pic>
        <p:nvPicPr>
          <p:cNvPr id="1030" name="Picture 6" descr="Pancreas Stock Illustrations – 7,167 Pancreas Stock Illustrations ...">
            <a:extLst>
              <a:ext uri="{FF2B5EF4-FFF2-40B4-BE49-F238E27FC236}">
                <a16:creationId xmlns:a16="http://schemas.microsoft.com/office/drawing/2014/main" id="{030DED3B-27AA-4E00-82E0-6ADD2D1E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57" y="834253"/>
            <a:ext cx="3188195" cy="20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B01303-7668-40CF-88D9-932D62731D27}"/>
              </a:ext>
            </a:extLst>
          </p:cNvPr>
          <p:cNvSpPr/>
          <p:nvPr/>
        </p:nvSpPr>
        <p:spPr>
          <a:xfrm>
            <a:off x="4574222" y="2745655"/>
            <a:ext cx="36808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LIPASE</a:t>
            </a:r>
          </a:p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Pancreatic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AMYLASE</a:t>
            </a:r>
          </a:p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TRYPSIN</a:t>
            </a:r>
          </a:p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NUCLEASE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8A3C9-58BB-4DE9-A81C-AE05BAC147B5}"/>
              </a:ext>
            </a:extLst>
          </p:cNvPr>
          <p:cNvSpPr/>
          <p:nvPr/>
        </p:nvSpPr>
        <p:spPr>
          <a:xfrm>
            <a:off x="3931043" y="5225620"/>
            <a:ext cx="46070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Triglycerides </a:t>
            </a:r>
            <a:r>
              <a:rPr lang="en-US" sz="2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 Glycerol &amp; Fatty Acids</a:t>
            </a:r>
          </a:p>
          <a:p>
            <a:pPr algn="ctr"/>
            <a:r>
              <a:rPr lang="en-US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Starch  Maltose</a:t>
            </a:r>
          </a:p>
          <a:p>
            <a:pPr algn="ctr"/>
            <a:r>
              <a:rPr lang="en-US" sz="2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Proteins  Shorter Peptide Chains</a:t>
            </a:r>
          </a:p>
          <a:p>
            <a:pPr algn="ctr"/>
            <a:r>
              <a:rPr lang="en-US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Nucleic Acids  Nucleotides</a:t>
            </a:r>
            <a:endParaRPr lang="en-US" sz="2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DCA7E2-D861-49A9-8D48-6BCF3359B5D0}"/>
              </a:ext>
            </a:extLst>
          </p:cNvPr>
          <p:cNvSpPr/>
          <p:nvPr/>
        </p:nvSpPr>
        <p:spPr>
          <a:xfrm>
            <a:off x="8767933" y="57877"/>
            <a:ext cx="2885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</a:t>
            </a:r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UODENUM</a:t>
            </a:r>
          </a:p>
        </p:txBody>
      </p:sp>
      <p:pic>
        <p:nvPicPr>
          <p:cNvPr id="1032" name="Picture 8" descr="Duodenum Stock Videos &amp; Royalty-free Footage - Getty Images">
            <a:extLst>
              <a:ext uri="{FF2B5EF4-FFF2-40B4-BE49-F238E27FC236}">
                <a16:creationId xmlns:a16="http://schemas.microsoft.com/office/drawing/2014/main" id="{75D741C4-93F0-4718-B3D7-88E1A0333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23" y="904737"/>
            <a:ext cx="3452435" cy="19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A23D84-F387-492C-A6F6-793DB6D037CD}"/>
              </a:ext>
            </a:extLst>
          </p:cNvPr>
          <p:cNvSpPr/>
          <p:nvPr/>
        </p:nvSpPr>
        <p:spPr>
          <a:xfrm>
            <a:off x="8727941" y="3008896"/>
            <a:ext cx="31042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MALT</a:t>
            </a:r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(D)</a:t>
            </a:r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ASE</a:t>
            </a:r>
          </a:p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PEPTI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ASE</a:t>
            </a:r>
          </a:p>
          <a:p>
            <a:pPr algn="ctr"/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NUCLEOSI</a:t>
            </a:r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</a:t>
            </a:r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EC8AFD-8C5A-4B09-A3E2-FB561CD4463C}"/>
              </a:ext>
            </a:extLst>
          </p:cNvPr>
          <p:cNvSpPr/>
          <p:nvPr/>
        </p:nvSpPr>
        <p:spPr>
          <a:xfrm>
            <a:off x="8458847" y="5128642"/>
            <a:ext cx="378097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Maltose </a:t>
            </a:r>
            <a:r>
              <a:rPr lang="en-US" sz="2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pitchFamily="2" charset="2"/>
              </a:rPr>
              <a:t> 2 Glucose</a:t>
            </a:r>
          </a:p>
          <a:p>
            <a:pPr algn="ctr"/>
            <a:r>
              <a:rPr lang="en-US" sz="2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pitchFamily="2" charset="2"/>
              </a:rPr>
              <a:t>Peptide Chains  Amino Acids</a:t>
            </a:r>
          </a:p>
          <a:p>
            <a:pPr algn="ctr"/>
            <a:r>
              <a:rPr lang="en-US" sz="2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pitchFamily="2" charset="2"/>
              </a:rPr>
              <a:t>Nucleotides  Phosphate</a:t>
            </a:r>
          </a:p>
          <a:p>
            <a:pPr algn="ctr"/>
            <a:r>
              <a:rPr lang="en-US" sz="2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pitchFamily="2" charset="2"/>
              </a:rPr>
              <a:t>                        Sugar</a:t>
            </a:r>
          </a:p>
          <a:p>
            <a:pPr algn="ctr"/>
            <a:r>
              <a:rPr lang="en-US" sz="2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pitchFamily="2" charset="2"/>
              </a:rPr>
              <a:t>                      Base</a:t>
            </a:r>
            <a:endParaRPr lang="en-US" sz="2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4A4678-4ABD-42CD-9F51-6BDE96F65927}"/>
              </a:ext>
            </a:extLst>
          </p:cNvPr>
          <p:cNvSpPr/>
          <p:nvPr/>
        </p:nvSpPr>
        <p:spPr>
          <a:xfrm>
            <a:off x="3073440" y="436162"/>
            <a:ext cx="49054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“THE GNARLY NINE”</a:t>
            </a:r>
          </a:p>
        </p:txBody>
      </p:sp>
    </p:spTree>
    <p:extLst>
      <p:ext uri="{BB962C8B-B14F-4D97-AF65-F5344CB8AC3E}">
        <p14:creationId xmlns:p14="http://schemas.microsoft.com/office/powerpoint/2010/main" val="35919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29D02B9-E13C-4AED-8183-1E0CF868EF63}"/>
              </a:ext>
            </a:extLst>
          </p:cNvPr>
          <p:cNvSpPr txBox="1"/>
          <p:nvPr/>
        </p:nvSpPr>
        <p:spPr>
          <a:xfrm>
            <a:off x="536718" y="-141022"/>
            <a:ext cx="7938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HORMONES – “The Slick SIX”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6069D-0D42-4700-8232-0F0A4F24D704}"/>
              </a:ext>
            </a:extLst>
          </p:cNvPr>
          <p:cNvSpPr txBox="1"/>
          <p:nvPr/>
        </p:nvSpPr>
        <p:spPr>
          <a:xfrm>
            <a:off x="79511" y="673699"/>
            <a:ext cx="18685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5A17A-38B3-48F7-BC5F-7BCD97894E95}"/>
              </a:ext>
            </a:extLst>
          </p:cNvPr>
          <p:cNvSpPr txBox="1"/>
          <p:nvPr/>
        </p:nvSpPr>
        <p:spPr>
          <a:xfrm>
            <a:off x="2146857" y="689975"/>
            <a:ext cx="23588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E8BE45-F653-4B50-BD87-D4B1BBC2D362}"/>
              </a:ext>
            </a:extLst>
          </p:cNvPr>
          <p:cNvSpPr txBox="1"/>
          <p:nvPr/>
        </p:nvSpPr>
        <p:spPr>
          <a:xfrm>
            <a:off x="5552664" y="674994"/>
            <a:ext cx="2252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TARGET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074949-01E6-4325-AEEB-8916851A896F}"/>
              </a:ext>
            </a:extLst>
          </p:cNvPr>
          <p:cNvSpPr txBox="1"/>
          <p:nvPr/>
        </p:nvSpPr>
        <p:spPr>
          <a:xfrm>
            <a:off x="-3" y="1313767"/>
            <a:ext cx="99258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GASTRIN	   STOMACH      EXOCRINE GLANDS of STOMACH</a:t>
            </a:r>
          </a:p>
          <a:p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D05C3E-3634-46FF-B396-884BD725A6D0}"/>
              </a:ext>
            </a:extLst>
          </p:cNvPr>
          <p:cNvSpPr/>
          <p:nvPr/>
        </p:nvSpPr>
        <p:spPr>
          <a:xfrm>
            <a:off x="-185529" y="1999923"/>
            <a:ext cx="95945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 SE</a:t>
            </a:r>
            <a:r>
              <a:rPr lang="en-U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CR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ETIN      DUODENUM     	PAN</a:t>
            </a:r>
            <a:r>
              <a:rPr lang="en-U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0099"/>
                </a:solidFill>
              </a:rPr>
              <a:t>CR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EAS EXOCRINE GLANDS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C26F7C-97CD-4F2F-9CCD-F8E04104FB5E}"/>
              </a:ext>
            </a:extLst>
          </p:cNvPr>
          <p:cNvSpPr txBox="1"/>
          <p:nvPr/>
        </p:nvSpPr>
        <p:spPr>
          <a:xfrm>
            <a:off x="9584645" y="-25643"/>
            <a:ext cx="18254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EFFECT</a:t>
            </a:r>
          </a:p>
        </p:txBody>
      </p:sp>
      <p:pic>
        <p:nvPicPr>
          <p:cNvPr id="19" name="Picture 2" descr="Stomach Filling Stock Video - Download Video Clip Now - iStock">
            <a:extLst>
              <a:ext uri="{FF2B5EF4-FFF2-40B4-BE49-F238E27FC236}">
                <a16:creationId xmlns:a16="http://schemas.microsoft.com/office/drawing/2014/main" id="{275D2F13-F526-4F10-A2C8-EB77BE465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17" y="564373"/>
            <a:ext cx="3048000" cy="12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9CAAB14-BEC7-4C40-AE85-8DEB56F06F78}"/>
              </a:ext>
            </a:extLst>
          </p:cNvPr>
          <p:cNvSpPr/>
          <p:nvPr/>
        </p:nvSpPr>
        <p:spPr>
          <a:xfrm>
            <a:off x="-609598" y="2689041"/>
            <a:ext cx="100732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rgbClr val="009900"/>
                </a:solidFill>
                <a:effectLst/>
              </a:rPr>
              <a:t>3. </a:t>
            </a:r>
            <a:r>
              <a:rPr lang="en-US" sz="3200" b="1" dirty="0">
                <a:ln/>
                <a:solidFill>
                  <a:srgbClr val="009900"/>
                </a:solidFill>
              </a:rPr>
              <a:t>CCK  	DUODENUM 	GALLBLADDER/LIVER</a:t>
            </a:r>
          </a:p>
          <a:p>
            <a:pPr algn="ctr"/>
            <a:r>
              <a:rPr lang="en-US" sz="3200" b="1" cap="none" spc="0" dirty="0">
                <a:ln/>
                <a:solidFill>
                  <a:srgbClr val="009900"/>
                </a:solidFill>
                <a:effectLst/>
              </a:rPr>
              <a:t>                                                     </a:t>
            </a:r>
            <a:r>
              <a:rPr lang="en-US" sz="2400" b="1" cap="none" spc="0" dirty="0">
                <a:ln/>
                <a:solidFill>
                  <a:srgbClr val="009900"/>
                </a:solidFill>
                <a:effectLst/>
              </a:rPr>
              <a:t>(and Pancreas too)</a:t>
            </a:r>
          </a:p>
        </p:txBody>
      </p:sp>
      <p:pic>
        <p:nvPicPr>
          <p:cNvPr id="21" name="Picture 4" descr="Pancreatic Juice High Res Stock Images | Shutterstock">
            <a:extLst>
              <a:ext uri="{FF2B5EF4-FFF2-40B4-BE49-F238E27FC236}">
                <a16:creationId xmlns:a16="http://schemas.microsoft.com/office/drawing/2014/main" id="{F9E32B1B-2689-4856-9163-083F04E4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145" y="1856127"/>
            <a:ext cx="2023372" cy="174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63EACB-53D5-4E41-A622-FB7AB0524B98}"/>
              </a:ext>
            </a:extLst>
          </p:cNvPr>
          <p:cNvSpPr/>
          <p:nvPr/>
        </p:nvSpPr>
        <p:spPr>
          <a:xfrm>
            <a:off x="132528" y="3669701"/>
            <a:ext cx="9170499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 GASTRIC        DUODENUM		STOMACH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INHIBITORY</a:t>
            </a:r>
            <a:b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PEPTIDE (GIP)</a:t>
            </a:r>
          </a:p>
        </p:txBody>
      </p:sp>
      <p:pic>
        <p:nvPicPr>
          <p:cNvPr id="23" name="Picture 6" descr="Liver and Gall Bladder">
            <a:extLst>
              <a:ext uri="{FF2B5EF4-FFF2-40B4-BE49-F238E27FC236}">
                <a16:creationId xmlns:a16="http://schemas.microsoft.com/office/drawing/2014/main" id="{0BD7CD9D-96FF-496D-815E-D9DC459A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27" y="2410213"/>
            <a:ext cx="2608147" cy="17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78B685D-DFEE-4E78-89F1-BAE8E3573FFE}"/>
              </a:ext>
            </a:extLst>
          </p:cNvPr>
          <p:cNvSpPr/>
          <p:nvPr/>
        </p:nvSpPr>
        <p:spPr>
          <a:xfrm>
            <a:off x="-15602" y="5231416"/>
            <a:ext cx="884697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5. INSULIN        PANCREAS         MUSCLE &amp; LIVER CELLS  </a:t>
            </a:r>
          </a:p>
        </p:txBody>
      </p:sp>
      <p:pic>
        <p:nvPicPr>
          <p:cNvPr id="25" name="Picture 10" descr="What to Do When Your Blood Sugar Levels Drop Too Low | Everyday Health">
            <a:extLst>
              <a:ext uri="{FF2B5EF4-FFF2-40B4-BE49-F238E27FC236}">
                <a16:creationId xmlns:a16="http://schemas.microsoft.com/office/drawing/2014/main" id="{B96A7E40-91D7-43E4-890D-58B2E200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837" y="3615344"/>
            <a:ext cx="2826501" cy="16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331C0D0-4EAE-47FC-8C73-4E8B2E58D7BE}"/>
              </a:ext>
            </a:extLst>
          </p:cNvPr>
          <p:cNvSpPr/>
          <p:nvPr/>
        </p:nvSpPr>
        <p:spPr>
          <a:xfrm>
            <a:off x="-15150" y="6041841"/>
            <a:ext cx="86870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>
                <a:ln/>
                <a:solidFill>
                  <a:srgbClr val="996633"/>
                </a:solidFill>
              </a:rPr>
              <a:t>6. GLUCAGON     PANCREAS      MUSCLE &amp; LIVER CELLS</a:t>
            </a:r>
            <a:endParaRPr lang="en-US" sz="3000" b="1" cap="none" spc="0" dirty="0">
              <a:ln/>
              <a:solidFill>
                <a:srgbClr val="996633"/>
              </a:solidFill>
              <a:effectLst/>
            </a:endParaRPr>
          </a:p>
        </p:txBody>
      </p:sp>
      <p:pic>
        <p:nvPicPr>
          <p:cNvPr id="27" name="Picture 8" descr="Hyperglycemia (high blood sugar) - myDario.com">
            <a:extLst>
              <a:ext uri="{FF2B5EF4-FFF2-40B4-BE49-F238E27FC236}">
                <a16:creationId xmlns:a16="http://schemas.microsoft.com/office/drawing/2014/main" id="{723D3BFC-01C1-4762-B398-9C5178B7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71" y="5179093"/>
            <a:ext cx="2826502" cy="16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opsign GIFs - Get the best GIF on GIPHY">
            <a:extLst>
              <a:ext uri="{FF2B5EF4-FFF2-40B4-BE49-F238E27FC236}">
                <a16:creationId xmlns:a16="http://schemas.microsoft.com/office/drawing/2014/main" id="{A0481311-90C9-48A3-A34D-D7458645AF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34" y="4121814"/>
            <a:ext cx="2252870" cy="11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20" grpId="0"/>
      <p:bldP spid="22" grpId="0" animBg="1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F86D2F-775A-45C0-A58F-2611F50006C0}"/>
              </a:ext>
            </a:extLst>
          </p:cNvPr>
          <p:cNvSpPr/>
          <p:nvPr/>
        </p:nvSpPr>
        <p:spPr>
          <a:xfrm>
            <a:off x="685784" y="-107169"/>
            <a:ext cx="8673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HORMONES – “The Slick SIX”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68748-4EA8-4A3A-ACA4-82757312EA38}"/>
              </a:ext>
            </a:extLst>
          </p:cNvPr>
          <p:cNvSpPr/>
          <p:nvPr/>
        </p:nvSpPr>
        <p:spPr>
          <a:xfrm>
            <a:off x="411977" y="515683"/>
            <a:ext cx="1667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1C913-7D78-4066-9271-2701D773CED8}"/>
              </a:ext>
            </a:extLst>
          </p:cNvPr>
          <p:cNvSpPr/>
          <p:nvPr/>
        </p:nvSpPr>
        <p:spPr>
          <a:xfrm>
            <a:off x="2732802" y="568693"/>
            <a:ext cx="20881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DF943-0DEA-426E-B6A2-ED32BDE38585}"/>
              </a:ext>
            </a:extLst>
          </p:cNvPr>
          <p:cNvSpPr/>
          <p:nvPr/>
        </p:nvSpPr>
        <p:spPr>
          <a:xfrm>
            <a:off x="5884208" y="621698"/>
            <a:ext cx="19873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TARGET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CCDA6-A5C5-43A2-BC7A-262568473EC5}"/>
              </a:ext>
            </a:extLst>
          </p:cNvPr>
          <p:cNvSpPr/>
          <p:nvPr/>
        </p:nvSpPr>
        <p:spPr>
          <a:xfrm>
            <a:off x="9701478" y="-67413"/>
            <a:ext cx="18270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EFFECT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ABB80-8F1A-4AB0-B2A0-94E2F3975AB1}"/>
              </a:ext>
            </a:extLst>
          </p:cNvPr>
          <p:cNvSpPr txBox="1"/>
          <p:nvPr/>
        </p:nvSpPr>
        <p:spPr>
          <a:xfrm>
            <a:off x="159027" y="1126433"/>
            <a:ext cx="262393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GASTRIN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SE</a:t>
            </a:r>
            <a:r>
              <a:rPr lang="en-US" sz="2800" b="1" dirty="0">
                <a:solidFill>
                  <a:srgbClr val="990099"/>
                </a:solidFill>
              </a:rPr>
              <a:t>CR</a:t>
            </a:r>
            <a:r>
              <a:rPr lang="en-US" sz="2800" b="1" dirty="0">
                <a:solidFill>
                  <a:srgbClr val="FF0000"/>
                </a:solidFill>
              </a:rPr>
              <a:t>ETIN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009900"/>
                </a:solidFill>
              </a:rPr>
              <a:t>CCK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GASTRIC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     INHIBITORY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     PEPTIDE</a:t>
            </a:r>
          </a:p>
          <a:p>
            <a:endParaRPr lang="en-US" sz="2800" dirty="0"/>
          </a:p>
          <a:p>
            <a:r>
              <a:rPr lang="en-US" sz="2800" dirty="0"/>
              <a:t>5</a:t>
            </a:r>
            <a:r>
              <a:rPr lang="en-US" sz="2800" b="1" dirty="0">
                <a:solidFill>
                  <a:srgbClr val="990099"/>
                </a:solidFill>
              </a:rPr>
              <a:t>. INSULIN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996633"/>
                </a:solidFill>
              </a:rPr>
              <a:t>6. GLUCAGON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B7EF4-DDEA-4885-9043-E115A23D2236}"/>
              </a:ext>
            </a:extLst>
          </p:cNvPr>
          <p:cNvSpPr txBox="1"/>
          <p:nvPr/>
        </p:nvSpPr>
        <p:spPr>
          <a:xfrm>
            <a:off x="2782958" y="1351383"/>
            <a:ext cx="2579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STOMACH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DUODENUM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009900"/>
                </a:solidFill>
              </a:rPr>
              <a:t>DUODENUM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DUODENUM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>
                <a:solidFill>
                  <a:srgbClr val="990099"/>
                </a:solidFill>
              </a:rPr>
              <a:t>PANCREAS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996633"/>
                </a:solidFill>
              </a:rPr>
              <a:t>PANCREAS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3F2FA6-E47A-4417-98EF-931D0070E890}"/>
              </a:ext>
            </a:extLst>
          </p:cNvPr>
          <p:cNvSpPr txBox="1"/>
          <p:nvPr/>
        </p:nvSpPr>
        <p:spPr>
          <a:xfrm>
            <a:off x="5143422" y="1364635"/>
            <a:ext cx="38352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STOMACH Exocrine Glands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PAN</a:t>
            </a:r>
            <a:r>
              <a:rPr lang="en-US" sz="2400" b="1" dirty="0">
                <a:solidFill>
                  <a:srgbClr val="990099"/>
                </a:solidFill>
              </a:rPr>
              <a:t>CR</a:t>
            </a:r>
            <a:r>
              <a:rPr lang="en-US" sz="2400" b="1" dirty="0">
                <a:solidFill>
                  <a:srgbClr val="FF0000"/>
                </a:solidFill>
              </a:rPr>
              <a:t>EAS Exocrine Glands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9900"/>
                </a:solidFill>
              </a:rPr>
              <a:t>LIVER &amp; Gallbladder muscle tissue (</a:t>
            </a:r>
            <a:r>
              <a:rPr lang="en-US" b="1" dirty="0">
                <a:solidFill>
                  <a:srgbClr val="009900"/>
                </a:solidFill>
              </a:rPr>
              <a:t>Pancreas too</a:t>
            </a:r>
            <a:r>
              <a:rPr lang="en-US" sz="2400" b="1" dirty="0">
                <a:solidFill>
                  <a:srgbClr val="009900"/>
                </a:solidFill>
              </a:rPr>
              <a:t>)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STOMACH Exocrine Glands</a:t>
            </a:r>
          </a:p>
          <a:p>
            <a:endParaRPr lang="en-US" sz="2400" b="1" dirty="0">
              <a:solidFill>
                <a:srgbClr val="990099"/>
              </a:solidFill>
            </a:endParaRPr>
          </a:p>
          <a:p>
            <a:endParaRPr lang="en-US" sz="2400" b="1" dirty="0">
              <a:solidFill>
                <a:srgbClr val="990099"/>
              </a:solidFill>
            </a:endParaRPr>
          </a:p>
          <a:p>
            <a:r>
              <a:rPr lang="en-US" sz="2400" b="1" dirty="0">
                <a:solidFill>
                  <a:srgbClr val="990099"/>
                </a:solidFill>
              </a:rPr>
              <a:t>MUSCLE AND LIVER CELLS</a:t>
            </a:r>
          </a:p>
          <a:p>
            <a:endParaRPr lang="en-US" sz="2400" dirty="0"/>
          </a:p>
          <a:p>
            <a:endParaRPr lang="en-US" sz="2400" b="1" dirty="0">
              <a:solidFill>
                <a:srgbClr val="996633"/>
              </a:solidFill>
            </a:endParaRPr>
          </a:p>
          <a:p>
            <a:r>
              <a:rPr lang="en-US" sz="2400" b="1" dirty="0">
                <a:solidFill>
                  <a:srgbClr val="996633"/>
                </a:solidFill>
              </a:rPr>
              <a:t>MUSCLE AND LIVER CELLS </a:t>
            </a:r>
          </a:p>
        </p:txBody>
      </p:sp>
      <p:pic>
        <p:nvPicPr>
          <p:cNvPr id="1026" name="Picture 2" descr="Stomach Filling Stock Video - Download Video Clip Now - iStock">
            <a:extLst>
              <a:ext uri="{FF2B5EF4-FFF2-40B4-BE49-F238E27FC236}">
                <a16:creationId xmlns:a16="http://schemas.microsoft.com/office/drawing/2014/main" id="{3520EAD7-E146-49B1-B09F-6D197996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69" y="551121"/>
            <a:ext cx="3048000" cy="12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ncreatic Juice High Res Stock Images | Shutterstock">
            <a:extLst>
              <a:ext uri="{FF2B5EF4-FFF2-40B4-BE49-F238E27FC236}">
                <a16:creationId xmlns:a16="http://schemas.microsoft.com/office/drawing/2014/main" id="{394F0BC8-59C5-4DCC-B6C4-80B27F5B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145" y="1856127"/>
            <a:ext cx="2023372" cy="174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ver and Gall Bladder">
            <a:extLst>
              <a:ext uri="{FF2B5EF4-FFF2-40B4-BE49-F238E27FC236}">
                <a16:creationId xmlns:a16="http://schemas.microsoft.com/office/drawing/2014/main" id="{6755EE6E-E1DD-4AA6-8072-D66F8543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23" y="2150155"/>
            <a:ext cx="2608147" cy="202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yperglycemia (high blood sugar) - myDario.com">
            <a:extLst>
              <a:ext uri="{FF2B5EF4-FFF2-40B4-BE49-F238E27FC236}">
                <a16:creationId xmlns:a16="http://schemas.microsoft.com/office/drawing/2014/main" id="{13F0C9A2-54EA-4576-99CB-FACA837C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69" y="4905361"/>
            <a:ext cx="2940404" cy="19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to Do When Your Blood Sugar Levels Drop Too Low | Everyday Health">
            <a:extLst>
              <a:ext uri="{FF2B5EF4-FFF2-40B4-BE49-F238E27FC236}">
                <a16:creationId xmlns:a16="http://schemas.microsoft.com/office/drawing/2014/main" id="{E79E73EB-E6E7-416E-827C-8C1C983C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69" y="3469572"/>
            <a:ext cx="2826501" cy="17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7FEEE1-22C3-47AC-B1FE-E96B93681251}"/>
              </a:ext>
            </a:extLst>
          </p:cNvPr>
          <p:cNvSpPr/>
          <p:nvPr/>
        </p:nvSpPr>
        <p:spPr>
          <a:xfrm>
            <a:off x="125865" y="85586"/>
            <a:ext cx="92910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DIGESTIVE ENZYMES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“The GNARLY 9”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Digestive enzymes — Science Learning Hub">
            <a:extLst>
              <a:ext uri="{FF2B5EF4-FFF2-40B4-BE49-F238E27FC236}">
                <a16:creationId xmlns:a16="http://schemas.microsoft.com/office/drawing/2014/main" id="{D1118DDB-243A-4518-BC5C-A68F8D443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912"/>
            <a:ext cx="11804073" cy="49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9BA709-D508-424A-A5A0-26021524C3A3}"/>
              </a:ext>
            </a:extLst>
          </p:cNvPr>
          <p:cNvSpPr/>
          <p:nvPr/>
        </p:nvSpPr>
        <p:spPr>
          <a:xfrm>
            <a:off x="4424533" y="-169576"/>
            <a:ext cx="2853666" cy="10267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72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GLANDS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78387-DF5A-4717-A759-021F8EE62564}"/>
              </a:ext>
            </a:extLst>
          </p:cNvPr>
          <p:cNvSpPr/>
          <p:nvPr/>
        </p:nvSpPr>
        <p:spPr>
          <a:xfrm>
            <a:off x="1998173" y="687228"/>
            <a:ext cx="2599943" cy="7845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98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EXOCRINE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B332E-B988-41E4-B7B2-4E541310E037}"/>
              </a:ext>
            </a:extLst>
          </p:cNvPr>
          <p:cNvSpPr/>
          <p:nvPr/>
        </p:nvSpPr>
        <p:spPr>
          <a:xfrm>
            <a:off x="5303598" y="601548"/>
            <a:ext cx="1215717" cy="10267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72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32D45-03DE-4A3E-AACD-7672A82A66DB}"/>
              </a:ext>
            </a:extLst>
          </p:cNvPr>
          <p:cNvSpPr/>
          <p:nvPr/>
        </p:nvSpPr>
        <p:spPr>
          <a:xfrm>
            <a:off x="7248342" y="662394"/>
            <a:ext cx="3046027" cy="7845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9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ENDOCRINE</a:t>
            </a:r>
          </a:p>
        </p:txBody>
      </p:sp>
      <p:cxnSp>
        <p:nvCxnSpPr>
          <p:cNvPr id="4102" name="Straight Connector 6">
            <a:extLst>
              <a:ext uri="{FF2B5EF4-FFF2-40B4-BE49-F238E27FC236}">
                <a16:creationId xmlns:a16="http://schemas.microsoft.com/office/drawing/2014/main" id="{5C95FBD1-B78F-4AE1-BE16-425148928A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39852" y="1740384"/>
            <a:ext cx="0" cy="5030152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3" name="TextBox 7">
            <a:extLst>
              <a:ext uri="{FF2B5EF4-FFF2-40B4-BE49-F238E27FC236}">
                <a16:creationId xmlns:a16="http://schemas.microsoft.com/office/drawing/2014/main" id="{8C86ABBA-3D6C-483D-8FF3-440C9F5DE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1650"/>
            <a:ext cx="5861271" cy="216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99" dirty="0"/>
              <a:t>Glands that produce and secrete substances down ducts, the substance either quickly or gradually </a:t>
            </a:r>
            <a:r>
              <a:rPr lang="en-US" altLang="en-US" sz="2699" b="1" dirty="0">
                <a:solidFill>
                  <a:srgbClr val="0070C0"/>
                </a:solidFill>
              </a:rPr>
              <a:t>EX</a:t>
            </a:r>
            <a:r>
              <a:rPr lang="en-US" altLang="en-US" sz="2699" dirty="0"/>
              <a:t>ITS the body. </a:t>
            </a:r>
            <a:r>
              <a:rPr lang="en-US" altLang="en-US" sz="2699" b="1" dirty="0">
                <a:solidFill>
                  <a:srgbClr val="FF0000"/>
                </a:solidFill>
              </a:rPr>
              <a:t>The GNARLY 9 are released from Exocrine glands</a:t>
            </a:r>
          </a:p>
        </p:txBody>
      </p:sp>
      <p:sp>
        <p:nvSpPr>
          <p:cNvPr id="4104" name="TextBox 8">
            <a:extLst>
              <a:ext uri="{FF2B5EF4-FFF2-40B4-BE49-F238E27FC236}">
                <a16:creationId xmlns:a16="http://schemas.microsoft.com/office/drawing/2014/main" id="{DE472726-E965-4AC3-978B-EF722185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092" y="1372672"/>
            <a:ext cx="4855221" cy="216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99" dirty="0"/>
              <a:t>Glands that produce and secrete substances directly into the bloodstream, these substance (usually hormones) stay </a:t>
            </a:r>
            <a:r>
              <a:rPr lang="en-US" altLang="en-US" sz="2699" b="1" dirty="0">
                <a:solidFill>
                  <a:srgbClr val="FF6600"/>
                </a:solidFill>
              </a:rPr>
              <a:t>IN</a:t>
            </a:r>
            <a:r>
              <a:rPr lang="en-US" altLang="en-US" sz="2699" dirty="0"/>
              <a:t>SIDE the body</a:t>
            </a:r>
          </a:p>
        </p:txBody>
      </p:sp>
      <p:pic>
        <p:nvPicPr>
          <p:cNvPr id="4105" name="Picture 2" descr="Salivary gland - Wikipedia">
            <a:extLst>
              <a:ext uri="{FF2B5EF4-FFF2-40B4-BE49-F238E27FC236}">
                <a16:creationId xmlns:a16="http://schemas.microsoft.com/office/drawing/2014/main" id="{9B99F05A-4C98-4FAB-B12F-043B16E6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87" y="4482156"/>
            <a:ext cx="2541851" cy="23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Sweat Gland High Res Stock Images | Shutterstock">
            <a:extLst>
              <a:ext uri="{FF2B5EF4-FFF2-40B4-BE49-F238E27FC236}">
                <a16:creationId xmlns:a16="http://schemas.microsoft.com/office/drawing/2014/main" id="{B5D71E4F-E4E7-4B19-88D9-3D391917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20" y="3013094"/>
            <a:ext cx="2697146" cy="16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6" descr="Gonads (Testes and Ovaries) (ENDOCRINE SYSTEM) - YouTube">
            <a:extLst>
              <a:ext uri="{FF2B5EF4-FFF2-40B4-BE49-F238E27FC236}">
                <a16:creationId xmlns:a16="http://schemas.microsoft.com/office/drawing/2014/main" id="{0BDA5BDD-F191-4E8D-93BB-05502B64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72" y="4724918"/>
            <a:ext cx="2493655" cy="205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" descr="Thyroid gland overview: what to know about this endocrine-hormone  powerhouse. - How this endocrine-realted thyroid gland functions, and what  symptoms might be a clue for hyperthyroidism and hypothyroidism">
            <a:extLst>
              <a:ext uri="{FF2B5EF4-FFF2-40B4-BE49-F238E27FC236}">
                <a16:creationId xmlns:a16="http://schemas.microsoft.com/office/drawing/2014/main" id="{6B0827E2-E88A-4FE5-AE71-1DA3BB32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168" y="3209445"/>
            <a:ext cx="2216980" cy="28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DEF95E-BD98-4821-9F5A-34DC77B54DF5}"/>
              </a:ext>
            </a:extLst>
          </p:cNvPr>
          <p:cNvSpPr/>
          <p:nvPr/>
        </p:nvSpPr>
        <p:spPr>
          <a:xfrm>
            <a:off x="161322" y="113299"/>
            <a:ext cx="48866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CARBOHYDRATE</a:t>
            </a:r>
            <a:br>
              <a:rPr lang="en-US" sz="54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54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DIGESTION</a:t>
            </a:r>
          </a:p>
        </p:txBody>
      </p:sp>
      <p:pic>
        <p:nvPicPr>
          <p:cNvPr id="2050" name="Picture 2" descr="Describe the Enzymes in the Digestive System Worksheet - EdPlace">
            <a:extLst>
              <a:ext uri="{FF2B5EF4-FFF2-40B4-BE49-F238E27FC236}">
                <a16:creationId xmlns:a16="http://schemas.microsoft.com/office/drawing/2014/main" id="{9D474E1D-D68F-4FC4-8E07-E302138C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64" y="123585"/>
            <a:ext cx="7607386" cy="43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3C4AE4-D57B-43FF-93ED-34A276C06A36}"/>
              </a:ext>
            </a:extLst>
          </p:cNvPr>
          <p:cNvSpPr/>
          <p:nvPr/>
        </p:nvSpPr>
        <p:spPr>
          <a:xfrm>
            <a:off x="0" y="1751855"/>
            <a:ext cx="579761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Salivary Amylase</a:t>
            </a:r>
          </a:p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And Pancreatic Amylase</a:t>
            </a:r>
          </a:p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Break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9900"/>
                </a:solidFill>
              </a:rPr>
              <a:t>Starch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 into a </a:t>
            </a:r>
          </a:p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Disaccharide called</a:t>
            </a:r>
          </a:p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MALTOSE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6F39B7-4937-4ECB-446E-E4CA222A88B6}"/>
              </a:ext>
            </a:extLst>
          </p:cNvPr>
          <p:cNvSpPr/>
          <p:nvPr/>
        </p:nvSpPr>
        <p:spPr>
          <a:xfrm>
            <a:off x="393922" y="5110036"/>
            <a:ext cx="4280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Then Maltose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Glucose</a:t>
            </a:r>
          </a:p>
        </p:txBody>
      </p:sp>
      <p:pic>
        <p:nvPicPr>
          <p:cNvPr id="1026" name="Picture 2" descr="Synthesis of biological macromolecules | Biology I | | Course Hero">
            <a:extLst>
              <a:ext uri="{FF2B5EF4-FFF2-40B4-BE49-F238E27FC236}">
                <a16:creationId xmlns:a16="http://schemas.microsoft.com/office/drawing/2014/main" id="{8365DA33-8492-A2D2-4A7E-4F1A82EA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70" y="4873388"/>
            <a:ext cx="680340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460421-E9E9-45DE-8FFF-7E999ED5E116}"/>
              </a:ext>
            </a:extLst>
          </p:cNvPr>
          <p:cNvSpPr/>
          <p:nvPr/>
        </p:nvSpPr>
        <p:spPr>
          <a:xfrm>
            <a:off x="-2676" y="16320"/>
            <a:ext cx="529779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</a:rPr>
              <a:t>1. Salivary Amylase</a:t>
            </a:r>
          </a:p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Made in Salivary Glands</a:t>
            </a:r>
          </a:p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Works in Mouth</a:t>
            </a:r>
          </a:p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Likes </a:t>
            </a:r>
            <a:r>
              <a:rPr lang="en-US" sz="4000" b="1" dirty="0">
                <a:ln/>
                <a:solidFill>
                  <a:srgbClr val="FF0000"/>
                </a:solidFill>
              </a:rPr>
              <a:t>pH = 7.0</a:t>
            </a:r>
            <a:endParaRPr lang="en-US" sz="4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1A384C-FC7F-42F9-9A7B-AA1B4314D475}"/>
              </a:ext>
            </a:extLst>
          </p:cNvPr>
          <p:cNvSpPr/>
          <p:nvPr/>
        </p:nvSpPr>
        <p:spPr>
          <a:xfrm>
            <a:off x="6151424" y="916873"/>
            <a:ext cx="598733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2. Pancreatic Amylase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Made in Pancreas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Work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 in Small Intestine</a:t>
            </a:r>
          </a:p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Li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kes a pH = 8.0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3074" name="Picture 2" descr="Salivary Gland Surgery - Western New York Urology Associates, LLC">
            <a:extLst>
              <a:ext uri="{FF2B5EF4-FFF2-40B4-BE49-F238E27FC236}">
                <a16:creationId xmlns:a16="http://schemas.microsoft.com/office/drawing/2014/main" id="{3729BF1B-9D2C-490B-88C3-872EC5B1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2834097"/>
            <a:ext cx="5888182" cy="39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cessory Organs of Digestion. The Pancreas. The Liver">
            <a:extLst>
              <a:ext uri="{FF2B5EF4-FFF2-40B4-BE49-F238E27FC236}">
                <a16:creationId xmlns:a16="http://schemas.microsoft.com/office/drawing/2014/main" id="{011C082C-6B21-48F7-8565-977ACA96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2" y="3602182"/>
            <a:ext cx="5324471" cy="32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1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57B5FE-1EA2-47DC-843C-5A3E52C868E7}"/>
              </a:ext>
            </a:extLst>
          </p:cNvPr>
          <p:cNvSpPr/>
          <p:nvPr/>
        </p:nvSpPr>
        <p:spPr>
          <a:xfrm>
            <a:off x="15711" y="99438"/>
            <a:ext cx="844756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 MALTASE (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Mal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ase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</a:p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Made in the 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uodenal Exocrine Glands</a:t>
            </a:r>
          </a:p>
          <a:p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Works in the small intestine</a:t>
            </a:r>
          </a:p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Likes a pH of 8.0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098" name="Picture 2" descr="Enzymes - How Cells Work | HowStuffWorks">
            <a:extLst>
              <a:ext uri="{FF2B5EF4-FFF2-40B4-BE49-F238E27FC236}">
                <a16:creationId xmlns:a16="http://schemas.microsoft.com/office/drawing/2014/main" id="{DF59FABA-0EFA-496F-BA2E-14C77034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6328"/>
            <a:ext cx="10764982" cy="40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6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02003-7A0C-E5F3-E720-D1B64BD1ADAF}"/>
              </a:ext>
            </a:extLst>
          </p:cNvPr>
          <p:cNvSpPr/>
          <p:nvPr/>
        </p:nvSpPr>
        <p:spPr>
          <a:xfrm>
            <a:off x="3079056" y="46707"/>
            <a:ext cx="603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PROTEIN DIGESTION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50416-10CE-22E9-E338-E5A6257505F4}"/>
              </a:ext>
            </a:extLst>
          </p:cNvPr>
          <p:cNvSpPr/>
          <p:nvPr/>
        </p:nvSpPr>
        <p:spPr>
          <a:xfrm>
            <a:off x="28932" y="715451"/>
            <a:ext cx="954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Proteins </a:t>
            </a: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Small Peptide Chains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4424D-3613-891B-8946-0469535B7A42}"/>
              </a:ext>
            </a:extLst>
          </p:cNvPr>
          <p:cNvSpPr/>
          <p:nvPr/>
        </p:nvSpPr>
        <p:spPr>
          <a:xfrm>
            <a:off x="-90863" y="2926391"/>
            <a:ext cx="48401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Small Peptide Chains 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Wingdings" panose="05000000000000000000" pitchFamily="2" charset="2"/>
              </a:rPr>
              <a:t>Individual Amino Acids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0" name="Picture 2" descr="The difference between peptides and proteins">
            <a:extLst>
              <a:ext uri="{FF2B5EF4-FFF2-40B4-BE49-F238E27FC236}">
                <a16:creationId xmlns:a16="http://schemas.microsoft.com/office/drawing/2014/main" id="{760D7AAC-C010-AFC6-BF4E-FE271D88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08" y="1748597"/>
            <a:ext cx="7442692" cy="47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9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7EC6E-D117-42AA-A04B-7A67974FD598}"/>
              </a:ext>
            </a:extLst>
          </p:cNvPr>
          <p:cNvSpPr/>
          <p:nvPr/>
        </p:nvSpPr>
        <p:spPr>
          <a:xfrm>
            <a:off x="86477" y="85590"/>
            <a:ext cx="603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PROTEIN DIGESTION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0A8A5-C61D-48E5-BE01-37C271C03141}"/>
              </a:ext>
            </a:extLst>
          </p:cNvPr>
          <p:cNvSpPr txBox="1"/>
          <p:nvPr/>
        </p:nvSpPr>
        <p:spPr>
          <a:xfrm>
            <a:off x="110833" y="1080653"/>
            <a:ext cx="9240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9900"/>
                </a:solidFill>
              </a:rPr>
              <a:t>4. PEPSIN 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and 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</a:rPr>
              <a:t>5. TRYPSIN 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- Break Proteins </a:t>
            </a:r>
          </a:p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into shorter and shorter Peptide Chains</a:t>
            </a:r>
          </a:p>
        </p:txBody>
      </p:sp>
      <p:pic>
        <p:nvPicPr>
          <p:cNvPr id="5122" name="Picture 2" descr="pepsin | PMG Biology">
            <a:extLst>
              <a:ext uri="{FF2B5EF4-FFF2-40B4-BE49-F238E27FC236}">
                <a16:creationId xmlns:a16="http://schemas.microsoft.com/office/drawing/2014/main" id="{08A52D3D-EFEB-460B-AD6A-5B1FE22D8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2146"/>
            <a:ext cx="12191999" cy="46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14E258-05B8-4AFC-839D-017C18DD02D7}"/>
              </a:ext>
            </a:extLst>
          </p:cNvPr>
          <p:cNvSpPr/>
          <p:nvPr/>
        </p:nvSpPr>
        <p:spPr>
          <a:xfrm>
            <a:off x="443346" y="5534561"/>
            <a:ext cx="10681854" cy="11408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8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FC448C-B678-48FC-B0A6-BC3CD3025733}"/>
              </a:ext>
            </a:extLst>
          </p:cNvPr>
          <p:cNvSpPr/>
          <p:nvPr/>
        </p:nvSpPr>
        <p:spPr>
          <a:xfrm>
            <a:off x="95787" y="44023"/>
            <a:ext cx="402020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4. PEPSIN</a:t>
            </a:r>
          </a:p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Made in Stomach</a:t>
            </a:r>
          </a:p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Works in Stomach</a:t>
            </a:r>
          </a:p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Likes pH = 2.0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7E479C-DDA2-4320-B354-B6E14BDBF091}"/>
              </a:ext>
            </a:extLst>
          </p:cNvPr>
          <p:cNvSpPr/>
          <p:nvPr/>
        </p:nvSpPr>
        <p:spPr>
          <a:xfrm>
            <a:off x="6226895" y="146381"/>
            <a:ext cx="49460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5. TRYPSIN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Made in Pancreas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Work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 in Small Intestine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kes a pH = 8.0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 descr="What is Pepsin? (with pictures)">
            <a:extLst>
              <a:ext uri="{FF2B5EF4-FFF2-40B4-BE49-F238E27FC236}">
                <a16:creationId xmlns:a16="http://schemas.microsoft.com/office/drawing/2014/main" id="{4061F0AC-413E-4494-AFFF-B10A9746E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" y="2653990"/>
            <a:ext cx="6111049" cy="39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tein Digestion - Nutritional Doublethink">
            <a:extLst>
              <a:ext uri="{FF2B5EF4-FFF2-40B4-BE49-F238E27FC236}">
                <a16:creationId xmlns:a16="http://schemas.microsoft.com/office/drawing/2014/main" id="{D779FE5F-7F7D-4B82-8C8A-A780E726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00" y="2653990"/>
            <a:ext cx="4645713" cy="415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7E33A6-AC30-47A5-A53D-B4902428B0E5}"/>
              </a:ext>
            </a:extLst>
          </p:cNvPr>
          <p:cNvSpPr/>
          <p:nvPr/>
        </p:nvSpPr>
        <p:spPr>
          <a:xfrm>
            <a:off x="9171710" y="5818909"/>
            <a:ext cx="2856202" cy="939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A61FA2-ACF2-42C9-8AC7-2594E70FAF29}"/>
              </a:ext>
            </a:extLst>
          </p:cNvPr>
          <p:cNvSpPr/>
          <p:nvPr/>
        </p:nvSpPr>
        <p:spPr>
          <a:xfrm>
            <a:off x="9559636" y="5458691"/>
            <a:ext cx="70658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533</Words>
  <Application>Microsoft Office PowerPoint</Application>
  <PresentationFormat>Widescreen</PresentationFormat>
  <Paragraphs>163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Lesiuk</dc:creator>
  <cp:lastModifiedBy>Cory Lesiuk</cp:lastModifiedBy>
  <cp:revision>44</cp:revision>
  <dcterms:created xsi:type="dcterms:W3CDTF">2020-05-03T02:32:29Z</dcterms:created>
  <dcterms:modified xsi:type="dcterms:W3CDTF">2022-12-02T21:26:28Z</dcterms:modified>
</cp:coreProperties>
</file>