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30E5-666D-4801-A3B7-3279C3F73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3BF55-74C8-4B12-82D0-CA8644DF5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EE7BB-05F2-4926-96FA-6F14B9DD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6722F-7977-44CF-A2E6-77730CCE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293F-053A-4FB0-A649-3A9EAB07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2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DFF0-3EA6-4105-8049-07E5EEA2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9725F-6301-4C7D-A019-DDC0960DD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1826-2F6F-4878-8C2D-333EEF14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7D215-23BF-4E91-92C0-C4B80CB2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CC354-B9DF-46CB-9B8C-C91B7BE8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502F8-63B9-4A63-9DD4-EB90A62A1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8782D-6324-4CAD-92C2-517D1DE87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AAB2-91C5-48D6-BCDF-7E159715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4D8CD-09A4-4752-A71E-79BCE5C9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90E9-46F3-434D-B3C3-E92E8FAC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1846-5C80-4D3B-A22F-A61CA4D2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B8636-B63B-4FA1-9C27-AE73FC03D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43FE-51A9-4E93-8494-7FF028C4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7DFF9-71D7-4609-88CB-690B2030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B9D7-FD1A-4A86-9261-4E4D825B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82C0-ACB1-4C60-B5A5-0511D167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8755-E673-4778-BFDC-EB3FA4F0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C7471-7E54-43E2-A588-29108349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2BD1-BAE5-445B-B91F-6979C58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144CB-25AC-44D5-92F0-3013F5A4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1933-2166-4102-B899-F588641C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B175-35C1-4332-B78D-FCE301239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9BDA-EC6D-49B2-96BF-7E4B3F43A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442A1-E835-4316-BC89-C0E3FFF7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E99BF-1192-407B-8D31-DE69CA71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2C961-AA29-4904-A090-9156AA21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C35C-3433-4879-A4A9-F2818763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FD2E6-9EE1-4756-A7A7-0A1BBD01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88C5B-7C34-43BC-ACAE-C2AD636A8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6E2AC-0246-4FDE-9D42-F6107A9E2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938C6-242A-417F-8329-DB156B664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C2938-464B-4448-8526-3532549B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6C296-0F81-4CE3-87D2-568F5FFF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79E3D-03E2-4A28-AB22-60F6A424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92FD-51D3-49CE-A7AA-A6EB4457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93C6EB-E600-444F-8087-5B9A600C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384D2-5761-421C-8DE4-1C2FB703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7627F-947E-4439-8744-B6EF3E5B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0D64F-0312-47DB-B35C-F7AF82BD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C51D5-4FCF-4921-BA38-B37CEEC8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6A504-BC05-4C45-ACFD-B73AC997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3E65-FEEA-4B29-A0C2-134DD4D0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883DD-FAD2-4D35-9F64-9D5C8431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D1D95-C4FC-42FE-ADCA-72FFCD605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E6645-D1BF-497E-8DAA-B6D5E3D1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0199F-D404-4F9F-9BDC-F7A78133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DA21A-BB8B-44C6-B5B5-F0357C53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595D-DF16-4DFA-B160-A6513FD0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79497-4D18-4CB8-8413-0A639FF2B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97815-64FB-454C-959F-C667920D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A28DE-0121-412C-9B50-07027D6A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7910C-5386-4AC2-B974-D1DD836A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4967B-8AE8-4806-8EB2-497956DC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DD28A4-DE52-473D-82AA-4DE36D17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0F04A-E639-4C9A-BAE6-AB65E658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83B8B-5FD3-4626-9142-DAF76E225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0230-0728-4759-B1CA-682AECFD25C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8719-A71E-40C7-A87F-3A7AA98B7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DEA2-8C7E-4AC2-A8D4-F563D8FFB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1C8A-A6DC-4357-B75D-70B6789D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0C44EC-CDE8-400A-90F2-9ACFCBA812BB}"/>
              </a:ext>
            </a:extLst>
          </p:cNvPr>
          <p:cNvSpPr/>
          <p:nvPr/>
        </p:nvSpPr>
        <p:spPr>
          <a:xfrm>
            <a:off x="147144" y="53486"/>
            <a:ext cx="76322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SKELETAL SYSTEM DISORDERS/INJURIES</a:t>
            </a:r>
          </a:p>
        </p:txBody>
      </p:sp>
      <p:pic>
        <p:nvPicPr>
          <p:cNvPr id="1026" name="Picture 2" descr="Group 4 Skeletal System - Lessons - Tes Teach">
            <a:extLst>
              <a:ext uri="{FF2B5EF4-FFF2-40B4-BE49-F238E27FC236}">
                <a16:creationId xmlns:a16="http://schemas.microsoft.com/office/drawing/2014/main" id="{53B0B6BA-1246-4EA4-9911-79D9F1DF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686"/>
            <a:ext cx="4501662" cy="42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ctures: Types, causes, symptoms, and treatment">
            <a:extLst>
              <a:ext uri="{FF2B5EF4-FFF2-40B4-BE49-F238E27FC236}">
                <a16:creationId xmlns:a16="http://schemas.microsoft.com/office/drawing/2014/main" id="{6A0658D7-CFB4-4F1A-ACAE-22AB0CFD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34" y="2564817"/>
            <a:ext cx="3498166" cy="42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heumatoid arthritis (RA): Symptoms, causes, and complications">
            <a:extLst>
              <a:ext uri="{FF2B5EF4-FFF2-40B4-BE49-F238E27FC236}">
                <a16:creationId xmlns:a16="http://schemas.microsoft.com/office/drawing/2014/main" id="{23E1B2ED-6F1C-4F74-BDA4-B79AD8D3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54" y="2556567"/>
            <a:ext cx="4777996" cy="42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6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soriatic Arthritis vs Osteoarthritis">
            <a:extLst>
              <a:ext uri="{FF2B5EF4-FFF2-40B4-BE49-F238E27FC236}">
                <a16:creationId xmlns:a16="http://schemas.microsoft.com/office/drawing/2014/main" id="{E0CE609B-C25F-42B1-9B4A-CEA01372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" y="196948"/>
            <a:ext cx="10283483" cy="66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 Closer Look at Rheumatoid Arthritis Symptoms">
            <a:extLst>
              <a:ext uri="{FF2B5EF4-FFF2-40B4-BE49-F238E27FC236}">
                <a16:creationId xmlns:a16="http://schemas.microsoft.com/office/drawing/2014/main" id="{52C876CE-18BA-4500-A586-91416172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3254" cy="65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xercising with Rheumatoid Arthritis | Peak Performance Fitness">
            <a:extLst>
              <a:ext uri="{FF2B5EF4-FFF2-40B4-BE49-F238E27FC236}">
                <a16:creationId xmlns:a16="http://schemas.microsoft.com/office/drawing/2014/main" id="{D59ECEBC-1EA9-411F-B16C-684A4FAA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09" y="3279912"/>
            <a:ext cx="4141304" cy="31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octors Strive for Quicker Diagnosis of Rheumatoid Arthritis">
            <a:extLst>
              <a:ext uri="{FF2B5EF4-FFF2-40B4-BE49-F238E27FC236}">
                <a16:creationId xmlns:a16="http://schemas.microsoft.com/office/drawing/2014/main" id="{41D2A157-F366-43C6-A904-BB641E79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54" y="1205948"/>
            <a:ext cx="2619375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1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4C9612-4615-42F7-BC0C-6A8F801FE0BF}"/>
              </a:ext>
            </a:extLst>
          </p:cNvPr>
          <p:cNvSpPr/>
          <p:nvPr/>
        </p:nvSpPr>
        <p:spPr>
          <a:xfrm>
            <a:off x="40825" y="104864"/>
            <a:ext cx="532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BONE FRACTURES</a:t>
            </a:r>
          </a:p>
        </p:txBody>
      </p:sp>
      <p:pic>
        <p:nvPicPr>
          <p:cNvPr id="2050" name="Picture 2" descr="Types of Bone Fractures: There are several different types. A fracture is  often the medical term for a broken b… in 2020 | Bone fracture, Types of  fractures, Types of bones">
            <a:extLst>
              <a:ext uri="{FF2B5EF4-FFF2-40B4-BE49-F238E27FC236}">
                <a16:creationId xmlns:a16="http://schemas.microsoft.com/office/drawing/2014/main" id="{60A44B90-6381-47AF-8E98-8C211C37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0" y="1153551"/>
            <a:ext cx="11539096" cy="55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0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EACA6C-61F8-4A03-A368-1DE8194A7A1B}"/>
              </a:ext>
            </a:extLst>
          </p:cNvPr>
          <p:cNvSpPr/>
          <p:nvPr/>
        </p:nvSpPr>
        <p:spPr>
          <a:xfrm>
            <a:off x="25899" y="144621"/>
            <a:ext cx="718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MAIN CATEGORIES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CD92F-A206-4A76-9699-DF038901CA83}"/>
              </a:ext>
            </a:extLst>
          </p:cNvPr>
          <p:cNvSpPr/>
          <p:nvPr/>
        </p:nvSpPr>
        <p:spPr>
          <a:xfrm>
            <a:off x="175438" y="1329164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A) OPEN/Compound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C25BE-A1A6-43D3-8254-4B2FEB266083}"/>
              </a:ext>
            </a:extLst>
          </p:cNvPr>
          <p:cNvSpPr txBox="1"/>
          <p:nvPr/>
        </p:nvSpPr>
        <p:spPr>
          <a:xfrm>
            <a:off x="25783" y="2393171"/>
            <a:ext cx="6070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When a bone breaks/fractures and the displacement causes the bone to rupture through the skin</a:t>
            </a:r>
          </a:p>
        </p:txBody>
      </p:sp>
      <p:pic>
        <p:nvPicPr>
          <p:cNvPr id="3076" name="Picture 4" descr="Blazers' Jusuf Nurkic suffers compound leg fractures versus Nets">
            <a:extLst>
              <a:ext uri="{FF2B5EF4-FFF2-40B4-BE49-F238E27FC236}">
                <a16:creationId xmlns:a16="http://schemas.microsoft.com/office/drawing/2014/main" id="{2EED97F4-5421-426E-ABA7-928720A9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" y="3778166"/>
            <a:ext cx="6666914" cy="27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is Compound Fracture|Treatment|Recovery|Classification|Precaution">
            <a:extLst>
              <a:ext uri="{FF2B5EF4-FFF2-40B4-BE49-F238E27FC236}">
                <a16:creationId xmlns:a16="http://schemas.microsoft.com/office/drawing/2014/main" id="{FCCD6CA3-912B-4B0B-9A4A-4B03AFC2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43" y="1678222"/>
            <a:ext cx="4693920" cy="49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EE7EDEA-A627-48F2-8C06-3A0FC09613E5}"/>
              </a:ext>
            </a:extLst>
          </p:cNvPr>
          <p:cNvSpPr/>
          <p:nvPr/>
        </p:nvSpPr>
        <p:spPr>
          <a:xfrm>
            <a:off x="307138" y="4962709"/>
            <a:ext cx="1269872" cy="1318821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3A5F5D-31CA-4495-9B51-4D49FCE015F3}"/>
              </a:ext>
            </a:extLst>
          </p:cNvPr>
          <p:cNvSpPr/>
          <p:nvPr/>
        </p:nvSpPr>
        <p:spPr>
          <a:xfrm>
            <a:off x="211065" y="25351"/>
            <a:ext cx="5435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CLOSED/Simple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Fractures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JaypeeDigital | eBook Reader">
            <a:extLst>
              <a:ext uri="{FF2B5EF4-FFF2-40B4-BE49-F238E27FC236}">
                <a16:creationId xmlns:a16="http://schemas.microsoft.com/office/drawing/2014/main" id="{308BE4DC-304D-40FD-82D1-7DCCC106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35" y="1779677"/>
            <a:ext cx="4762500" cy="34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acture Reduction—Closed - Western New York Urology Associates, LLC">
            <a:extLst>
              <a:ext uri="{FF2B5EF4-FFF2-40B4-BE49-F238E27FC236}">
                <a16:creationId xmlns:a16="http://schemas.microsoft.com/office/drawing/2014/main" id="{9E4CBED4-0D80-4BF9-865B-D2DD1CBC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2375"/>
            <a:ext cx="6992178" cy="32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F891E8-0017-43E3-97DF-4BD9A94FCD83}"/>
              </a:ext>
            </a:extLst>
          </p:cNvPr>
          <p:cNvSpPr txBox="1"/>
          <p:nvPr/>
        </p:nvSpPr>
        <p:spPr>
          <a:xfrm>
            <a:off x="437322" y="1855304"/>
            <a:ext cx="6228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When a bone breaks/fractures but the displacement  does not cause the bone to rupture through the skin</a:t>
            </a:r>
          </a:p>
        </p:txBody>
      </p:sp>
    </p:spTree>
    <p:extLst>
      <p:ext uri="{BB962C8B-B14F-4D97-AF65-F5344CB8AC3E}">
        <p14:creationId xmlns:p14="http://schemas.microsoft.com/office/powerpoint/2010/main" val="370864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A4650A-BA67-4D02-B87F-21FB532B7373}"/>
              </a:ext>
            </a:extLst>
          </p:cNvPr>
          <p:cNvSpPr/>
          <p:nvPr/>
        </p:nvSpPr>
        <p:spPr>
          <a:xfrm>
            <a:off x="123122" y="47775"/>
            <a:ext cx="7075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FRACTURE HEALING PROCESS</a:t>
            </a:r>
          </a:p>
        </p:txBody>
      </p:sp>
      <p:pic>
        <p:nvPicPr>
          <p:cNvPr id="5122" name="Picture 2" descr="Fracture Healing - Basic Science - Orthobullets">
            <a:extLst>
              <a:ext uri="{FF2B5EF4-FFF2-40B4-BE49-F238E27FC236}">
                <a16:creationId xmlns:a16="http://schemas.microsoft.com/office/drawing/2014/main" id="{DF6ADEB9-5EDF-4F7A-A71D-CE8525A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23" y="2377440"/>
            <a:ext cx="7075077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kle Fracture Surgery | FootCareMD">
            <a:extLst>
              <a:ext uri="{FF2B5EF4-FFF2-40B4-BE49-F238E27FC236}">
                <a16:creationId xmlns:a16="http://schemas.microsoft.com/office/drawing/2014/main" id="{2D51329E-22BA-412E-90B2-24D7FA75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9471"/>
            <a:ext cx="4884975" cy="41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corating Ideas to Brighten Your Cast">
            <a:extLst>
              <a:ext uri="{FF2B5EF4-FFF2-40B4-BE49-F238E27FC236}">
                <a16:creationId xmlns:a16="http://schemas.microsoft.com/office/drawing/2014/main" id="{10BE427C-EC9C-4ACC-A81B-7D5BDB73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556"/>
            <a:ext cx="5116923" cy="20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4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D9A8A-7769-4D7F-B375-BA36CBE3F898}"/>
              </a:ext>
            </a:extLst>
          </p:cNvPr>
          <p:cNvSpPr/>
          <p:nvPr/>
        </p:nvSpPr>
        <p:spPr>
          <a:xfrm>
            <a:off x="167652" y="184377"/>
            <a:ext cx="6926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Other Common Injuries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5D65F9-A467-4B55-A32C-B87CC71F39A4}"/>
              </a:ext>
            </a:extLst>
          </p:cNvPr>
          <p:cNvSpPr/>
          <p:nvPr/>
        </p:nvSpPr>
        <p:spPr>
          <a:xfrm>
            <a:off x="194946" y="1416831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SPRAINS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823DC-600A-4967-853E-2F8D7FE7A2E8}"/>
              </a:ext>
            </a:extLst>
          </p:cNvPr>
          <p:cNvSpPr/>
          <p:nvPr/>
        </p:nvSpPr>
        <p:spPr>
          <a:xfrm>
            <a:off x="4959390" y="1443334"/>
            <a:ext cx="4393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DISLOCATIONS</a:t>
            </a:r>
          </a:p>
        </p:txBody>
      </p:sp>
      <p:pic>
        <p:nvPicPr>
          <p:cNvPr id="6146" name="Picture 2" descr="What Is a Knee Sprain?">
            <a:extLst>
              <a:ext uri="{FF2B5EF4-FFF2-40B4-BE49-F238E27FC236}">
                <a16:creationId xmlns:a16="http://schemas.microsoft.com/office/drawing/2014/main" id="{0BF364B7-C2F2-4AEA-9455-DBB7A180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963479" cy="33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CF07D-1CA3-4FA5-9395-8DE5948DE926}"/>
              </a:ext>
            </a:extLst>
          </p:cNvPr>
          <p:cNvSpPr txBox="1"/>
          <p:nvPr/>
        </p:nvSpPr>
        <p:spPr>
          <a:xfrm>
            <a:off x="167652" y="2451652"/>
            <a:ext cx="5305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When a LIGAMENT around a joint gets partially torn or fully ruptured.  </a:t>
            </a:r>
          </a:p>
        </p:txBody>
      </p:sp>
      <p:pic>
        <p:nvPicPr>
          <p:cNvPr id="6148" name="Picture 4" descr="dislocated fingers - YouTube">
            <a:extLst>
              <a:ext uri="{FF2B5EF4-FFF2-40B4-BE49-F238E27FC236}">
                <a16:creationId xmlns:a16="http://schemas.microsoft.com/office/drawing/2014/main" id="{A33B5F54-CD4F-43DE-B49B-ED9E9F73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7" y="3405758"/>
            <a:ext cx="5857461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3D579-2F86-445F-A992-C72B040F45B9}"/>
              </a:ext>
            </a:extLst>
          </p:cNvPr>
          <p:cNvSpPr txBox="1"/>
          <p:nvPr/>
        </p:nvSpPr>
        <p:spPr>
          <a:xfrm>
            <a:off x="6166887" y="2353412"/>
            <a:ext cx="5963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When a bone gets displaced from its normal position in its joint/articulation</a:t>
            </a:r>
          </a:p>
        </p:txBody>
      </p:sp>
    </p:spTree>
    <p:extLst>
      <p:ext uri="{BB962C8B-B14F-4D97-AF65-F5344CB8AC3E}">
        <p14:creationId xmlns:p14="http://schemas.microsoft.com/office/powerpoint/2010/main" val="314305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BDEB80-2153-41CB-911F-E13BFC4F48CE}"/>
              </a:ext>
            </a:extLst>
          </p:cNvPr>
          <p:cNvSpPr/>
          <p:nvPr/>
        </p:nvSpPr>
        <p:spPr>
          <a:xfrm>
            <a:off x="0" y="65107"/>
            <a:ext cx="89751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Typical First Aid Treatment 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 many of the injuries covered so far involves the following: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170" name="Picture 2" descr="R.I.C.E. Treatment for Acute Musculoskeletal Injury">
            <a:extLst>
              <a:ext uri="{FF2B5EF4-FFF2-40B4-BE49-F238E27FC236}">
                <a16:creationId xmlns:a16="http://schemas.microsoft.com/office/drawing/2014/main" id="{42439706-6262-44C0-A4B0-E66DCFAE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6" y="2154271"/>
            <a:ext cx="11718387" cy="46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6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1F7D5B-7ADF-4804-B9D4-63FB28CC385C}"/>
              </a:ext>
            </a:extLst>
          </p:cNvPr>
          <p:cNvSpPr/>
          <p:nvPr/>
        </p:nvSpPr>
        <p:spPr>
          <a:xfrm>
            <a:off x="57146" y="-1150"/>
            <a:ext cx="86495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ABNORMAL SPINAL CURVATURES</a:t>
            </a:r>
          </a:p>
        </p:txBody>
      </p:sp>
      <p:pic>
        <p:nvPicPr>
          <p:cNvPr id="8194" name="Picture 2" descr="Spinal curvature abnormalities | Scoliosis, Scoliosis exercises, Scoliosis  exercises yoga">
            <a:extLst>
              <a:ext uri="{FF2B5EF4-FFF2-40B4-BE49-F238E27FC236}">
                <a16:creationId xmlns:a16="http://schemas.microsoft.com/office/drawing/2014/main" id="{3D03D787-AD61-4765-9812-6562CC43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53611"/>
            <a:ext cx="10893286" cy="53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6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E09C92-3AA2-40DB-9EF8-75CE6710967F}"/>
              </a:ext>
            </a:extLst>
          </p:cNvPr>
          <p:cNvSpPr/>
          <p:nvPr/>
        </p:nvSpPr>
        <p:spPr>
          <a:xfrm>
            <a:off x="332170" y="210881"/>
            <a:ext cx="4636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OSTEOPOROSIS</a:t>
            </a:r>
          </a:p>
        </p:txBody>
      </p:sp>
      <p:pic>
        <p:nvPicPr>
          <p:cNvPr id="9218" name="Picture 2" descr="Osteoporosis after Spinal Cord Injury - SCIRE Community">
            <a:extLst>
              <a:ext uri="{FF2B5EF4-FFF2-40B4-BE49-F238E27FC236}">
                <a16:creationId xmlns:a16="http://schemas.microsoft.com/office/drawing/2014/main" id="{B887F68D-F79B-4C89-987B-E030ED2E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1794427"/>
            <a:ext cx="7394299" cy="47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mplications of osteoporosis – Back Pain Doctor Harley Street">
            <a:extLst>
              <a:ext uri="{FF2B5EF4-FFF2-40B4-BE49-F238E27FC236}">
                <a16:creationId xmlns:a16="http://schemas.microsoft.com/office/drawing/2014/main" id="{4449514E-643D-4311-B413-2DB9EA36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77" y="1676608"/>
            <a:ext cx="4453145" cy="51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117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Lesiuk</dc:creator>
  <cp:lastModifiedBy>Cory Lesiuk</cp:lastModifiedBy>
  <cp:revision>7</cp:revision>
  <dcterms:created xsi:type="dcterms:W3CDTF">2020-10-29T22:24:02Z</dcterms:created>
  <dcterms:modified xsi:type="dcterms:W3CDTF">2020-10-29T23:15:23Z</dcterms:modified>
</cp:coreProperties>
</file>