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7" r:id="rId3"/>
    <p:sldId id="260" r:id="rId4"/>
    <p:sldId id="269" r:id="rId5"/>
    <p:sldId id="266" r:id="rId6"/>
    <p:sldId id="259" r:id="rId7"/>
    <p:sldId id="265" r:id="rId8"/>
    <p:sldId id="268" r:id="rId9"/>
    <p:sldId id="264" r:id="rId10"/>
    <p:sldId id="270" r:id="rId11"/>
    <p:sldId id="271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8000"/>
    <a:srgbClr val="3333FF"/>
    <a:srgbClr val="FF9900"/>
    <a:srgbClr val="0099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0668-F6C5-44E6-8CD8-506561A5634D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867C-8A88-4123-99FD-F651ECA21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317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0668-F6C5-44E6-8CD8-506561A5634D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867C-8A88-4123-99FD-F651ECA21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178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0668-F6C5-44E6-8CD8-506561A5634D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867C-8A88-4123-99FD-F651ECA21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81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0668-F6C5-44E6-8CD8-506561A5634D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867C-8A88-4123-99FD-F651ECA21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7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0668-F6C5-44E6-8CD8-506561A5634D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867C-8A88-4123-99FD-F651ECA21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362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0668-F6C5-44E6-8CD8-506561A5634D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867C-8A88-4123-99FD-F651ECA21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187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0668-F6C5-44E6-8CD8-506561A5634D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867C-8A88-4123-99FD-F651ECA21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5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0668-F6C5-44E6-8CD8-506561A5634D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867C-8A88-4123-99FD-F651ECA21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351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0668-F6C5-44E6-8CD8-506561A5634D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867C-8A88-4123-99FD-F651ECA21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27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0668-F6C5-44E6-8CD8-506561A5634D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867C-8A88-4123-99FD-F651ECA21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838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860668-F6C5-44E6-8CD8-506561A5634D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8867C-8A88-4123-99FD-F651ECA21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28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860668-F6C5-44E6-8CD8-506561A5634D}" type="datetimeFigureOut">
              <a:rPr lang="en-US" smtClean="0"/>
              <a:t>12/7/2022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8867C-8A88-4123-99FD-F651ECA210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06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Practice Quiz   _____/19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295400"/>
            <a:ext cx="8610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b="1" dirty="0"/>
              <a:t>When you contract the Sternocleidomastoid muscles, which bone is considered the bone that has the insertion tendon attached onto it?</a:t>
            </a:r>
          </a:p>
          <a:p>
            <a:pPr marL="342900" indent="-342900">
              <a:buAutoNum type="alphaUcParenR"/>
            </a:pPr>
            <a:r>
              <a:rPr lang="en-US" sz="2000" b="1" dirty="0"/>
              <a:t>Manubrium of Sternum</a:t>
            </a:r>
          </a:p>
          <a:p>
            <a:pPr marL="342900" indent="-342900">
              <a:buAutoNum type="alphaUcParenR"/>
            </a:pPr>
            <a:r>
              <a:rPr lang="en-US" sz="2000" b="1" dirty="0"/>
              <a:t>Ileum of </a:t>
            </a:r>
            <a:r>
              <a:rPr lang="en-US" sz="2000" b="1" dirty="0" err="1"/>
              <a:t>Coxal</a:t>
            </a:r>
            <a:r>
              <a:rPr lang="en-US" sz="2000" b="1" dirty="0"/>
              <a:t> bone</a:t>
            </a:r>
          </a:p>
          <a:p>
            <a:pPr marL="342900" indent="-342900">
              <a:buAutoNum type="alphaUcParenR"/>
            </a:pPr>
            <a:r>
              <a:rPr lang="en-US" sz="2000" b="1" dirty="0"/>
              <a:t>Radius of the forearm</a:t>
            </a:r>
          </a:p>
          <a:p>
            <a:pPr marL="342900" indent="-342900">
              <a:buAutoNum type="alphaUcParenR"/>
            </a:pPr>
            <a:r>
              <a:rPr lang="en-US" sz="2000" b="1" dirty="0"/>
              <a:t>Mastoid process of Temporal Bone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52400" y="6381690"/>
            <a:ext cx="1828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Answer : D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257838"/>
            <a:ext cx="4488766" cy="2951848"/>
          </a:xfrm>
          <a:prstGeom prst="rect">
            <a:avLst/>
          </a:prstGeom>
        </p:spPr>
      </p:pic>
      <p:pic>
        <p:nvPicPr>
          <p:cNvPr id="1026" name="Picture 2" descr="The Sternocleidomastoid Muscle &amp; Its Channel Relationships">
            <a:extLst>
              <a:ext uri="{FF2B5EF4-FFF2-40B4-BE49-F238E27FC236}">
                <a16:creationId xmlns:a16="http://schemas.microsoft.com/office/drawing/2014/main" id="{C45D77DD-1611-45EA-9A66-416A16AAD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86001"/>
            <a:ext cx="4038600" cy="4350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931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Notes Muscles">
            <a:extLst>
              <a:ext uri="{FF2B5EF4-FFF2-40B4-BE49-F238E27FC236}">
                <a16:creationId xmlns:a16="http://schemas.microsoft.com/office/drawing/2014/main" id="{AD47A812-EC8E-CC08-44F5-D73E9FB53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090611"/>
            <a:ext cx="8839200" cy="3938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0A13AD3-397C-AB97-9A3B-6997D0E1A58F}"/>
              </a:ext>
            </a:extLst>
          </p:cNvPr>
          <p:cNvSpPr/>
          <p:nvPr/>
        </p:nvSpPr>
        <p:spPr>
          <a:xfrm>
            <a:off x="358354" y="-76200"/>
            <a:ext cx="84273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Muscle Fiber  (Cell) Anatomy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632698-4176-7782-4B17-BBD4FD7E2F6B}"/>
              </a:ext>
            </a:extLst>
          </p:cNvPr>
          <p:cNvSpPr txBox="1"/>
          <p:nvPr/>
        </p:nvSpPr>
        <p:spPr>
          <a:xfrm>
            <a:off x="5791200" y="1230868"/>
            <a:ext cx="32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A)  Special Membrane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6EBE58-1730-3EA2-E6E5-957F2B7060F0}"/>
              </a:ext>
            </a:extLst>
          </p:cNvPr>
          <p:cNvSpPr txBox="1"/>
          <p:nvPr/>
        </p:nvSpPr>
        <p:spPr>
          <a:xfrm>
            <a:off x="6019800" y="176426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B) – Enlarged Mitochondrion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A0474AC-B277-0E05-CF37-CFD24E3462F6}"/>
              </a:ext>
            </a:extLst>
          </p:cNvPr>
          <p:cNvSpPr txBox="1"/>
          <p:nvPr/>
        </p:nvSpPr>
        <p:spPr>
          <a:xfrm>
            <a:off x="6172200" y="3810000"/>
            <a:ext cx="2613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C) –Cylindrical Structure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8140FB0-4E14-DD77-3A51-E999FA65F75C}"/>
              </a:ext>
            </a:extLst>
          </p:cNvPr>
          <p:cNvSpPr txBox="1"/>
          <p:nvPr/>
        </p:nvSpPr>
        <p:spPr>
          <a:xfrm>
            <a:off x="152400" y="721279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LABEL STRUCTURES A, B &amp; C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BFB3699-9E68-A2C2-102E-CB9760F20195}"/>
              </a:ext>
            </a:extLst>
          </p:cNvPr>
          <p:cNvSpPr txBox="1"/>
          <p:nvPr/>
        </p:nvSpPr>
        <p:spPr>
          <a:xfrm>
            <a:off x="358339" y="5029200"/>
            <a:ext cx="2308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A- SARCOLEMMA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747BCDB-C03C-065F-01F2-F9477723B764}"/>
              </a:ext>
            </a:extLst>
          </p:cNvPr>
          <p:cNvSpPr txBox="1"/>
          <p:nvPr/>
        </p:nvSpPr>
        <p:spPr>
          <a:xfrm>
            <a:off x="358339" y="5638800"/>
            <a:ext cx="2613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B- SARCOSOME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B60DDB-993F-2812-3BE2-B799FBE6DEFA}"/>
              </a:ext>
            </a:extLst>
          </p:cNvPr>
          <p:cNvSpPr txBox="1"/>
          <p:nvPr/>
        </p:nvSpPr>
        <p:spPr>
          <a:xfrm>
            <a:off x="358339" y="6136721"/>
            <a:ext cx="2003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 - MYOFIBRIL</a:t>
            </a:r>
          </a:p>
        </p:txBody>
      </p:sp>
    </p:spTree>
    <p:extLst>
      <p:ext uri="{BB962C8B-B14F-4D97-AF65-F5344CB8AC3E}">
        <p14:creationId xmlns:p14="http://schemas.microsoft.com/office/powerpoint/2010/main" val="3665116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7AC7CFE-2E15-10AE-0790-11BB270045AB}"/>
              </a:ext>
            </a:extLst>
          </p:cNvPr>
          <p:cNvSpPr/>
          <p:nvPr/>
        </p:nvSpPr>
        <p:spPr>
          <a:xfrm>
            <a:off x="821909" y="228600"/>
            <a:ext cx="75001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MUSCLE FIBER ANATOMY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2050" name="Picture 2" descr="Parts of a Muscle Fiber Quiz - By ANS205_study">
            <a:extLst>
              <a:ext uri="{FF2B5EF4-FFF2-40B4-BE49-F238E27FC236}">
                <a16:creationId xmlns:a16="http://schemas.microsoft.com/office/drawing/2014/main" id="{BC4AC691-252F-6702-A850-BB37C8073A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8382000" cy="3767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A213916-38B6-5248-CC62-A98BA8C3EB95}"/>
              </a:ext>
            </a:extLst>
          </p:cNvPr>
          <p:cNvSpPr txBox="1"/>
          <p:nvPr/>
        </p:nvSpPr>
        <p:spPr>
          <a:xfrm>
            <a:off x="1295400" y="1219200"/>
            <a:ext cx="38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611929B-2020-E6C6-FE9B-57F47403060B}"/>
              </a:ext>
            </a:extLst>
          </p:cNvPr>
          <p:cNvSpPr txBox="1"/>
          <p:nvPr/>
        </p:nvSpPr>
        <p:spPr>
          <a:xfrm>
            <a:off x="2743200" y="1219200"/>
            <a:ext cx="53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44ABC61-B647-C4EC-BF4C-31CF8D4C6FC8}"/>
              </a:ext>
            </a:extLst>
          </p:cNvPr>
          <p:cNvSpPr txBox="1"/>
          <p:nvPr/>
        </p:nvSpPr>
        <p:spPr>
          <a:xfrm>
            <a:off x="533400" y="5181600"/>
            <a:ext cx="807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A- TRANSVERSE TUBULES – That relay nerve impulse from Sarcolemma down into the cell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6DDB4FB-095D-55A7-973B-F6402187FC50}"/>
              </a:ext>
            </a:extLst>
          </p:cNvPr>
          <p:cNvSpPr txBox="1"/>
          <p:nvPr/>
        </p:nvSpPr>
        <p:spPr>
          <a:xfrm>
            <a:off x="228600" y="5943600"/>
            <a:ext cx="8686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/>
              <a:t>B- SARCOPLASMIC RETICULUM – Type of Endoplasmic Reticulum that stores and releases Calcium Ions</a:t>
            </a:r>
          </a:p>
        </p:txBody>
      </p:sp>
    </p:spTree>
    <p:extLst>
      <p:ext uri="{BB962C8B-B14F-4D97-AF65-F5344CB8AC3E}">
        <p14:creationId xmlns:p14="http://schemas.microsoft.com/office/powerpoint/2010/main" val="2854213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2DE57516-2F66-4126-957D-439B1904AAB2}"/>
              </a:ext>
            </a:extLst>
          </p:cNvPr>
          <p:cNvSpPr/>
          <p:nvPr/>
        </p:nvSpPr>
        <p:spPr>
          <a:xfrm>
            <a:off x="0" y="76200"/>
            <a:ext cx="6248400" cy="480131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2. Other Than </a:t>
            </a:r>
          </a:p>
          <a:p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Movement/Locomotion</a:t>
            </a:r>
          </a:p>
          <a:p>
            <a:r>
              <a:rPr lang="en-US" sz="54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List 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at least 3 other key </a:t>
            </a:r>
          </a:p>
          <a:p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Functions of Skeletal </a:t>
            </a:r>
          </a:p>
          <a:p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Muscle Tissue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2050" name="Picture 2" descr="Control of Body Movement - Biology Online Tutorial">
            <a:extLst>
              <a:ext uri="{FF2B5EF4-FFF2-40B4-BE49-F238E27FC236}">
                <a16:creationId xmlns:a16="http://schemas.microsoft.com/office/drawing/2014/main" id="{142A11A4-6F37-44E4-81B9-CA329E024D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33400"/>
            <a:ext cx="2971800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C80417C-5DDC-4777-BC06-C77F1A4FD7C6}"/>
              </a:ext>
            </a:extLst>
          </p:cNvPr>
          <p:cNvSpPr txBox="1"/>
          <p:nvPr/>
        </p:nvSpPr>
        <p:spPr>
          <a:xfrm>
            <a:off x="381000" y="5334000"/>
            <a:ext cx="7848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b="1" dirty="0">
                <a:solidFill>
                  <a:srgbClr val="FF0000"/>
                </a:solidFill>
              </a:rPr>
              <a:t>Thermogenesis – heat production</a:t>
            </a:r>
          </a:p>
          <a:p>
            <a:pPr marL="342900" indent="-342900">
              <a:buAutoNum type="arabicPeriod"/>
            </a:pPr>
            <a:r>
              <a:rPr lang="en-US" sz="2000" b="1" dirty="0">
                <a:solidFill>
                  <a:srgbClr val="FF0000"/>
                </a:solidFill>
              </a:rPr>
              <a:t>Protection – by burying arteries and vital deep to muscle tissue</a:t>
            </a:r>
          </a:p>
          <a:p>
            <a:pPr marL="342900" indent="-342900">
              <a:buAutoNum type="arabicPeriod"/>
            </a:pPr>
            <a:r>
              <a:rPr lang="en-US" sz="2000" b="1" dirty="0">
                <a:solidFill>
                  <a:srgbClr val="FF0000"/>
                </a:solidFill>
              </a:rPr>
              <a:t>Posture – tonic contraction in muscle to hold body up against gravity</a:t>
            </a:r>
          </a:p>
        </p:txBody>
      </p:sp>
    </p:spTree>
    <p:extLst>
      <p:ext uri="{BB962C8B-B14F-4D97-AF65-F5344CB8AC3E}">
        <p14:creationId xmlns:p14="http://schemas.microsoft.com/office/powerpoint/2010/main" val="2285414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  <a:r>
              <a:rPr lang="en-US" b="1" dirty="0"/>
              <a:t>. The picture below represents what type of muscle TISSUE</a:t>
            </a:r>
            <a:r>
              <a:rPr lang="en-US" dirty="0"/>
              <a:t>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066800"/>
            <a:ext cx="7467600" cy="4648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60960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4. What is the proper name for the structure that the arrow is pointing to?</a:t>
            </a:r>
          </a:p>
        </p:txBody>
      </p:sp>
      <p:sp>
        <p:nvSpPr>
          <p:cNvPr id="7" name="Up Arrow 6"/>
          <p:cNvSpPr/>
          <p:nvPr/>
        </p:nvSpPr>
        <p:spPr>
          <a:xfrm>
            <a:off x="4953000" y="4191000"/>
            <a:ext cx="381000" cy="1143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6172200" y="228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Answer – CARDIAC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67000" y="6465332"/>
            <a:ext cx="403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Answer – INTERCALATED DISCS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59DF5EA-C5EF-4221-88BB-C92B950E12B8}"/>
              </a:ext>
            </a:extLst>
          </p:cNvPr>
          <p:cNvSpPr/>
          <p:nvPr/>
        </p:nvSpPr>
        <p:spPr>
          <a:xfrm>
            <a:off x="2438400" y="1066800"/>
            <a:ext cx="39624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018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keletal Muscle Microscope Images, Stock Photos &amp;amp; Vectors | Shutterstock">
            <a:extLst>
              <a:ext uri="{FF2B5EF4-FFF2-40B4-BE49-F238E27FC236}">
                <a16:creationId xmlns:a16="http://schemas.microsoft.com/office/drawing/2014/main" id="{A50A404C-DC9D-4183-930F-67FB93735A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79248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30ACBBB-D36E-4E7E-B158-68D2E9525DC6}"/>
              </a:ext>
            </a:extLst>
          </p:cNvPr>
          <p:cNvSpPr/>
          <p:nvPr/>
        </p:nvSpPr>
        <p:spPr>
          <a:xfrm>
            <a:off x="2286000" y="6096000"/>
            <a:ext cx="43434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E72BFFF-1723-449E-AD1A-17E0346E2072}"/>
              </a:ext>
            </a:extLst>
          </p:cNvPr>
          <p:cNvSpPr/>
          <p:nvPr/>
        </p:nvSpPr>
        <p:spPr>
          <a:xfrm>
            <a:off x="76200" y="74474"/>
            <a:ext cx="86868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5. Give THREE different names for </a:t>
            </a:r>
          </a:p>
          <a:p>
            <a:pPr algn="ctr"/>
            <a:r>
              <a:rPr lang="en-US" sz="36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The specific type of Muscle</a:t>
            </a:r>
          </a:p>
          <a:p>
            <a:pPr algn="ctr"/>
            <a:r>
              <a:rPr lang="en-US" sz="3600" b="1" cap="none" spc="0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Tissue shown here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A271F2F-C6F4-48DD-84AC-AB6FD0143019}"/>
              </a:ext>
            </a:extLst>
          </p:cNvPr>
          <p:cNvSpPr txBox="1"/>
          <p:nvPr/>
        </p:nvSpPr>
        <p:spPr>
          <a:xfrm>
            <a:off x="685800" y="5715000"/>
            <a:ext cx="6248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000" b="1" dirty="0">
                <a:solidFill>
                  <a:srgbClr val="FF0000"/>
                </a:solidFill>
              </a:rPr>
              <a:t>SKELETAL Muscle Tissue</a:t>
            </a:r>
          </a:p>
          <a:p>
            <a:pPr marL="342900" indent="-342900">
              <a:buAutoNum type="arabicPeriod"/>
            </a:pPr>
            <a:r>
              <a:rPr lang="en-US" sz="2000" b="1" dirty="0">
                <a:solidFill>
                  <a:srgbClr val="FF0000"/>
                </a:solidFill>
              </a:rPr>
              <a:t>VOLUNTARY Muscle Tissue</a:t>
            </a:r>
          </a:p>
          <a:p>
            <a:pPr marL="342900" indent="-342900">
              <a:buAutoNum type="arabicPeriod"/>
            </a:pPr>
            <a:r>
              <a:rPr lang="en-US" sz="2000" b="1" dirty="0">
                <a:solidFill>
                  <a:srgbClr val="FF0000"/>
                </a:solidFill>
              </a:rPr>
              <a:t>STRIATED Muscle Tissue</a:t>
            </a:r>
          </a:p>
        </p:txBody>
      </p:sp>
    </p:spTree>
    <p:extLst>
      <p:ext uri="{BB962C8B-B14F-4D97-AF65-F5344CB8AC3E}">
        <p14:creationId xmlns:p14="http://schemas.microsoft.com/office/powerpoint/2010/main" val="1656590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7200"/>
            <a:ext cx="91440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/>
              <a:t>6. Which structure below (A, B, C or D) would be considered a Myofibril 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88197"/>
            <a:ext cx="8001000" cy="52650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28800" y="2971800"/>
            <a:ext cx="1981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71600" y="3733800"/>
            <a:ext cx="2895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0" y="4114800"/>
            <a:ext cx="1981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4114800"/>
            <a:ext cx="18288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62400" y="6324600"/>
            <a:ext cx="2362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038600" y="914400"/>
            <a:ext cx="838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267200" y="1200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29000" y="3127802"/>
            <a:ext cx="511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40466" y="3810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57400" y="47625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67200" y="4419600"/>
            <a:ext cx="609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C04E922-BE98-4290-8910-42A78CBEC7CD}"/>
              </a:ext>
            </a:extLst>
          </p:cNvPr>
          <p:cNvSpPr txBox="1"/>
          <p:nvPr/>
        </p:nvSpPr>
        <p:spPr>
          <a:xfrm>
            <a:off x="228600" y="2971800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ANSWER : D</a:t>
            </a:r>
          </a:p>
        </p:txBody>
      </p:sp>
    </p:spTree>
    <p:extLst>
      <p:ext uri="{BB962C8B-B14F-4D97-AF65-F5344CB8AC3E}">
        <p14:creationId xmlns:p14="http://schemas.microsoft.com/office/powerpoint/2010/main" val="404352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72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3333FF"/>
                </a:solidFill>
              </a:rPr>
              <a:t>7. Which structure below (either A, B, C, or D) would be considered the Muscle Bundle  (Fascicle)?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88197"/>
            <a:ext cx="8001000" cy="52650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28800" y="2971800"/>
            <a:ext cx="1981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71600" y="3733800"/>
            <a:ext cx="2895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0" y="4114800"/>
            <a:ext cx="1981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4114800"/>
            <a:ext cx="18288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62400" y="6324600"/>
            <a:ext cx="2362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038600" y="914400"/>
            <a:ext cx="838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267200" y="1200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29000" y="3127802"/>
            <a:ext cx="511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40466" y="3810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57400" y="47625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67200" y="4419600"/>
            <a:ext cx="609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FE4CD90-51BF-411D-AF92-3BA1FB1DB7C2}"/>
              </a:ext>
            </a:extLst>
          </p:cNvPr>
          <p:cNvSpPr txBox="1"/>
          <p:nvPr/>
        </p:nvSpPr>
        <p:spPr>
          <a:xfrm>
            <a:off x="457200" y="5562600"/>
            <a:ext cx="2057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Answer : B</a:t>
            </a:r>
          </a:p>
        </p:txBody>
      </p:sp>
    </p:spTree>
    <p:extLst>
      <p:ext uri="{BB962C8B-B14F-4D97-AF65-F5344CB8AC3E}">
        <p14:creationId xmlns:p14="http://schemas.microsoft.com/office/powerpoint/2010/main" val="3943140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72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8000"/>
                </a:solidFill>
              </a:rPr>
              <a:t>8. Which structure (A, B, C or D) below would be considered a Muscle Fiber?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88197"/>
            <a:ext cx="8001000" cy="52650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28800" y="2971800"/>
            <a:ext cx="1981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71600" y="3733800"/>
            <a:ext cx="2895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0" y="4114800"/>
            <a:ext cx="1981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4114800"/>
            <a:ext cx="18288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62400" y="6324600"/>
            <a:ext cx="2362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038600" y="914400"/>
            <a:ext cx="838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267200" y="1200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29000" y="3127802"/>
            <a:ext cx="511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40466" y="3810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57400" y="47625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67200" y="4419600"/>
            <a:ext cx="609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6F26B3B-FFE1-4B4C-8001-131D60C9215A}"/>
              </a:ext>
            </a:extLst>
          </p:cNvPr>
          <p:cNvSpPr txBox="1"/>
          <p:nvPr/>
        </p:nvSpPr>
        <p:spPr>
          <a:xfrm>
            <a:off x="533400" y="6076890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ANSWER : C</a:t>
            </a:r>
          </a:p>
        </p:txBody>
      </p:sp>
    </p:spTree>
    <p:extLst>
      <p:ext uri="{BB962C8B-B14F-4D97-AF65-F5344CB8AC3E}">
        <p14:creationId xmlns:p14="http://schemas.microsoft.com/office/powerpoint/2010/main" val="4054040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572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800080"/>
                </a:solidFill>
              </a:rPr>
              <a:t>9. What is the specific scientific name for the FASCIA that is found around Structure B 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288197"/>
            <a:ext cx="8001000" cy="5265003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828800" y="2971800"/>
            <a:ext cx="19812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371600" y="3733800"/>
            <a:ext cx="28956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0" y="4114800"/>
            <a:ext cx="1981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85800" y="4114800"/>
            <a:ext cx="1828800" cy="129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962400" y="6324600"/>
            <a:ext cx="23622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038600" y="914400"/>
            <a:ext cx="838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267200" y="120009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429000" y="3127802"/>
            <a:ext cx="51146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B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940466" y="3810000"/>
            <a:ext cx="381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C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057400" y="4762500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267200" y="4419600"/>
            <a:ext cx="609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6BB2734-9DAC-42A0-8C33-87C0AB4A5434}"/>
              </a:ext>
            </a:extLst>
          </p:cNvPr>
          <p:cNvSpPr txBox="1"/>
          <p:nvPr/>
        </p:nvSpPr>
        <p:spPr>
          <a:xfrm>
            <a:off x="435266" y="41148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ANSWER : PERIMYSIUM</a:t>
            </a:r>
          </a:p>
        </p:txBody>
      </p:sp>
    </p:spTree>
    <p:extLst>
      <p:ext uri="{BB962C8B-B14F-4D97-AF65-F5344CB8AC3E}">
        <p14:creationId xmlns:p14="http://schemas.microsoft.com/office/powerpoint/2010/main" val="1562649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123" y="2590800"/>
            <a:ext cx="8969477" cy="335280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CA" sz="2400" b="1" dirty="0"/>
              <a:t>Place these structures in order from </a:t>
            </a:r>
            <a:r>
              <a:rPr lang="en-CA" sz="2400" b="1" dirty="0">
                <a:solidFill>
                  <a:srgbClr val="009900"/>
                </a:solidFill>
              </a:rPr>
              <a:t>LARGEST</a:t>
            </a:r>
            <a:r>
              <a:rPr lang="en-CA" sz="2400" b="1" dirty="0"/>
              <a:t> structure to </a:t>
            </a:r>
            <a:r>
              <a:rPr lang="en-CA" sz="2400" b="1" dirty="0">
                <a:solidFill>
                  <a:srgbClr val="009900"/>
                </a:solidFill>
              </a:rPr>
              <a:t>SMALLEST</a:t>
            </a:r>
            <a:r>
              <a:rPr lang="en-CA" sz="2400" b="1" dirty="0"/>
              <a:t>:</a:t>
            </a:r>
            <a:endParaRPr lang="en-US" sz="2400" dirty="0"/>
          </a:p>
          <a:p>
            <a:pPr marL="0" lvl="0" indent="0">
              <a:buNone/>
            </a:pPr>
            <a:r>
              <a:rPr lang="en-CA" sz="2400" b="1" dirty="0"/>
              <a:t>A) Myofibril</a:t>
            </a:r>
            <a:endParaRPr lang="en-US" sz="2400" dirty="0"/>
          </a:p>
          <a:p>
            <a:pPr marL="0" lvl="0" indent="0">
              <a:buNone/>
            </a:pPr>
            <a:r>
              <a:rPr lang="en-CA" sz="2400" b="1" dirty="0"/>
              <a:t>B) Myofilament (MYOSIN)</a:t>
            </a:r>
            <a:endParaRPr lang="en-US" sz="2400" dirty="0"/>
          </a:p>
          <a:p>
            <a:pPr marL="0" lvl="0" indent="0">
              <a:buNone/>
            </a:pPr>
            <a:r>
              <a:rPr lang="en-CA" sz="2400" b="1" dirty="0"/>
              <a:t>C) Muscle Body</a:t>
            </a:r>
            <a:endParaRPr lang="en-US" sz="2400" dirty="0"/>
          </a:p>
          <a:p>
            <a:pPr marL="0" lvl="0" indent="0">
              <a:buNone/>
            </a:pPr>
            <a:r>
              <a:rPr lang="en-CA" sz="2400" b="1" dirty="0"/>
              <a:t>D) Muscle Bundle (Fascicle)</a:t>
            </a:r>
            <a:endParaRPr lang="en-US" sz="2400" dirty="0"/>
          </a:p>
          <a:p>
            <a:pPr marL="0" lvl="0" indent="0">
              <a:buNone/>
            </a:pPr>
            <a:r>
              <a:rPr lang="en-CA" sz="2400" b="1" dirty="0"/>
              <a:t>E) Muscle Fiber</a:t>
            </a:r>
            <a:endParaRPr lang="en-US" sz="2400" dirty="0"/>
          </a:p>
          <a:p>
            <a:pPr marL="0" lvl="0" indent="0">
              <a:buNone/>
            </a:pPr>
            <a:r>
              <a:rPr lang="en-CA" sz="2400" b="1" dirty="0"/>
              <a:t>F) Myofilament (ACTIN)</a:t>
            </a: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3" y="-304800"/>
            <a:ext cx="8839200" cy="28956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14600" y="0"/>
            <a:ext cx="1600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572000" y="1752600"/>
            <a:ext cx="17526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705600" y="-76200"/>
            <a:ext cx="1905000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447800" y="1676400"/>
            <a:ext cx="1524000" cy="304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2123" y="304800"/>
            <a:ext cx="1501877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91000" y="914400"/>
            <a:ext cx="9906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0" y="228600"/>
            <a:ext cx="14478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848600" y="1042219"/>
            <a:ext cx="860323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086600" y="1828800"/>
            <a:ext cx="1192161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3400" y="59436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ANSWER : C </a:t>
            </a:r>
            <a:r>
              <a:rPr lang="en-US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D  E  A  B  F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9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5 - &amp;quot;Sarcomere Practice Quiz&amp;quot;&quot;/&gt;&lt;property id=&quot;20307&quot; value=&quot;256&quot;/&gt;&lt;/object&gt;&lt;object type=&quot;3&quot; unique_id=&quot;10004&quot;&gt;&lt;property id=&quot;20148&quot; value=&quot;5&quot;/&gt;&lt;property id=&quot;20300&quot; value=&quot;Slide 6 - &amp;quot;ANSWERS&amp;quot;&quot;/&gt;&lt;property id=&quot;20307&quot; value=&quot;257&quot;/&gt;&lt;/object&gt;&lt;object type=&quot;3&quot; unique_id=&quot;10017&quot;&gt;&lt;property id=&quot;20148&quot; value=&quot;5&quot;/&gt;&lt;property id=&quot;20300&quot; value=&quot;Slide 1 - &amp;quot;Practice Quiz&amp;quot;&quot;/&gt;&lt;property id=&quot;20307&quot; value=&quot;258&quot;/&gt;&lt;/object&gt;&lt;object type=&quot;3&quot; unique_id=&quot;10048&quot;&gt;&lt;property id=&quot;20148&quot; value=&quot;5&quot;/&gt;&lt;property id=&quot;20300&quot; value=&quot;Slide 2&quot;/&gt;&lt;property id=&quot;20307&quot; value=&quot;259&quot;/&gt;&lt;/object&gt;&lt;object type=&quot;3&quot; unique_id=&quot;10079&quot;&gt;&lt;property id=&quot;20148&quot; value=&quot;5&quot;/&gt;&lt;property id=&quot;20300&quot; value=&quot;Slide 3&quot;/&gt;&lt;property id=&quot;20307&quot; value=&quot;260&quot;/&gt;&lt;/object&gt;&lt;object type=&quot;3&quot; unique_id=&quot;10172&quot;&gt;&lt;property id=&quot;20148&quot; value=&quot;5&quot;/&gt;&lt;property id=&quot;20300&quot; value=&quot;Slide 4&quot;/&gt;&lt;property id=&quot;20307&quot; value=&quot;263&quot;/&gt;&lt;/object&gt;&lt;/object&gt;&lt;object type=&quot;8&quot; unique_id=&quot;1000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383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Practice Quiz   _____/19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Sarcomere Practice Quiz</dc:title>
  <dc:creator>teacher</dc:creator>
  <cp:lastModifiedBy>Cory Lesiuk</cp:lastModifiedBy>
  <cp:revision>29</cp:revision>
  <dcterms:created xsi:type="dcterms:W3CDTF">2011-11-25T00:46:48Z</dcterms:created>
  <dcterms:modified xsi:type="dcterms:W3CDTF">2022-12-07T19:48:28Z</dcterms:modified>
</cp:coreProperties>
</file>