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597FA-8336-431D-BDCD-4F25AB3D77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5E95FD-2A6A-4ED8-8690-551A617DEC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993A13-50B5-4841-98F8-551878566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8054-26D3-4CD7-8B50-732F22FA012E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0F7F15-FA0C-46AD-A0D6-7168F962A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027563-40E5-48C1-968D-A94528F82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C8A73-97BE-480D-8843-920B501A7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489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E9E0F-8AC1-4330-9E93-4CB578EC4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192819-C10C-4754-83F9-7C4A78FA4F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C24BD-0953-4228-9C49-990076376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8054-26D3-4CD7-8B50-732F22FA012E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802942-70EB-4305-94FC-C6D987BB4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ADA38-DB45-41D2-9688-6CF801EEA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C8A73-97BE-480D-8843-920B501A7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13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02B504-EA30-4DDF-9F45-F4FF2032DD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5F6573-0748-47D5-805E-98717A9DE2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E72D83-EBDC-41A4-91BC-CE51EDD39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8054-26D3-4CD7-8B50-732F22FA012E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04029A-FDB5-47AF-A5FD-D6E533B2B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30F5A5-85B1-453B-9CBF-4F15B6FD4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C8A73-97BE-480D-8843-920B501A7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706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A1BED-2EDA-4264-B7F6-41F8956ED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221B52-4F08-4E4A-A863-6DE858A818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4C3400-E316-487F-8418-FA9C96BF4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8054-26D3-4CD7-8B50-732F22FA012E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A19BD9-17F2-4738-B994-8CB801536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26D1B1-037F-4586-ADF8-5D8DA444B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C8A73-97BE-480D-8843-920B501A7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942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121FD-7817-4558-84D7-60B4FC9E2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8F4630-EB8F-4172-A331-0773C4F60C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ABBCC3-2C12-4C5B-8334-367D9F539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8054-26D3-4CD7-8B50-732F22FA012E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DFEE09-9639-41B4-9335-024CCF4E0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13FAA3-61A8-4B07-B18B-0EC30F7FB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C8A73-97BE-480D-8843-920B501A7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27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6E65D-5143-460D-A2F2-4BD0C600D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EF6468-1F84-4091-BF5E-C45FFC6366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17DD0C-57C8-4F0D-80DC-99622E5FA5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4A6D32-7721-4AFC-89CF-06D2AEF88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8054-26D3-4CD7-8B50-732F22FA012E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62B843-5B76-4545-BB24-D2F23BE3D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96FFB3-B5B6-41BA-A307-BD0AED822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C8A73-97BE-480D-8843-920B501A7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067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DE284-8C7D-4E2E-8DD7-C9B1F5050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1E755D-30A6-4008-8C59-4606240A22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93CDCB-4869-4D26-B487-19B7EAF66C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E69C91-54C4-4E0E-8E44-B5BB859A9E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B5B0EA-DDC2-4F77-A0CD-6E8AFFF6FC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A2C8E9-691A-43EE-96BB-6361E428B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8054-26D3-4CD7-8B50-732F22FA012E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A8CE2D-D6CB-4AD8-830A-30D4DA02F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83F1F9-D7CB-42C5-8ECA-B81E61AC6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C8A73-97BE-480D-8843-920B501A7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059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6FAA6-D202-4690-9B05-8D8E11895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47A03B-FBB1-4E5E-972B-C4660AF4B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8054-26D3-4CD7-8B50-732F22FA012E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3ABABF-CECB-467C-B3FF-74E297BF1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0FFA1B-FC6C-4FEE-BC16-86181D265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C8A73-97BE-480D-8843-920B501A7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082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7F95A8-422E-4391-8186-CF8C656B3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8054-26D3-4CD7-8B50-732F22FA012E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A62C3A-C170-448C-BC01-A55C69B82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5041CC-1EA8-4684-8E5E-EF8D0A962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C8A73-97BE-480D-8843-920B501A7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175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3AA12-4B9B-4F4E-8804-A32C4681C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2DF13-6B66-435F-B038-1DF1F2AB2D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9FF72E-FA47-4F33-A103-974C48F816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AAA59C-4246-41CE-B69A-45B96E086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8054-26D3-4CD7-8B50-732F22FA012E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821CEA-BC43-494B-902F-29805242D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F5A2BA-A977-480D-B56A-9070DCB39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C8A73-97BE-480D-8843-920B501A7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332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FCBBF-88BD-44BE-9AED-EF2F2E3AE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E8C91C-95BB-44AE-8818-ACA5716318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E0BE25-59FA-4AA5-AEA1-7A0B5E01D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EA4240-DD50-45B3-A436-8799B15A5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8054-26D3-4CD7-8B50-732F22FA012E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C6872E-44F5-4A66-AECB-05D6459C9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F1D724-B0FC-42F6-AB6C-86695A537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C8A73-97BE-480D-8843-920B501A7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286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C3054A-67D4-4C10-94E5-668B95615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15212-DC21-485B-96A7-8FD5038912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8853F1-6FA1-4953-9089-F40AEF2C68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E8054-26D3-4CD7-8B50-732F22FA012E}" type="datetimeFigureOut">
              <a:rPr lang="en-US" smtClean="0"/>
              <a:t>2/10/2020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CA918E-CB5F-488E-86D1-C814AE25DF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357E7C-B553-4B28-80F1-7B7B6C71C9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C8A73-97BE-480D-8843-920B501A7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710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E4AEF1F-7F77-4E87-B44F-B883B576B0FD}"/>
              </a:ext>
            </a:extLst>
          </p:cNvPr>
          <p:cNvSpPr/>
          <p:nvPr/>
        </p:nvSpPr>
        <p:spPr>
          <a:xfrm>
            <a:off x="355108" y="-25341"/>
            <a:ext cx="114817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Macronutrients – PART II – 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</a:rPr>
              <a:t>Fats and Proteins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C36F48-9EB4-4CD9-89E6-17C9ED484C71}"/>
              </a:ext>
            </a:extLst>
          </p:cNvPr>
          <p:cNvSpPr/>
          <p:nvPr/>
        </p:nvSpPr>
        <p:spPr>
          <a:xfrm>
            <a:off x="-17615" y="722892"/>
            <a:ext cx="24459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A)  FATS</a:t>
            </a:r>
          </a:p>
        </p:txBody>
      </p:sp>
      <p:pic>
        <p:nvPicPr>
          <p:cNvPr id="1026" name="Picture 2" descr="Image result for bad dietary fats">
            <a:extLst>
              <a:ext uri="{FF2B5EF4-FFF2-40B4-BE49-F238E27FC236}">
                <a16:creationId xmlns:a16="http://schemas.microsoft.com/office/drawing/2014/main" id="{E94F3419-5AFE-4881-A32A-26A17F331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878" y="861076"/>
            <a:ext cx="5155121" cy="599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913635F-8251-48B9-B725-F1741D9700F3}"/>
              </a:ext>
            </a:extLst>
          </p:cNvPr>
          <p:cNvSpPr/>
          <p:nvPr/>
        </p:nvSpPr>
        <p:spPr>
          <a:xfrm>
            <a:off x="3605940" y="639761"/>
            <a:ext cx="3588327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Primary function of dietary fats is to provide</a:t>
            </a:r>
            <a:r>
              <a:rPr lang="en-US" sz="2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the body with calorie-rich molecules. These molecules can be burned for energy, but they can also be stored long-term in our fat tissue.</a:t>
            </a:r>
            <a:endParaRPr lang="en-US" sz="28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1028" name="Picture 4" descr="Image result for calories per gram of fat">
            <a:extLst>
              <a:ext uri="{FF2B5EF4-FFF2-40B4-BE49-F238E27FC236}">
                <a16:creationId xmlns:a16="http://schemas.microsoft.com/office/drawing/2014/main" id="{22A18252-0949-48C4-BE98-7F1083110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22" y="4521732"/>
            <a:ext cx="5706842" cy="2306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obese body">
            <a:extLst>
              <a:ext uri="{FF2B5EF4-FFF2-40B4-BE49-F238E27FC236}">
                <a16:creationId xmlns:a16="http://schemas.microsoft.com/office/drawing/2014/main" id="{A28AECC0-2D2D-4ED5-97D6-DF68E9A15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80" y="1587954"/>
            <a:ext cx="3385498" cy="296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92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D6B10DC-0D79-4869-855A-D4AD3F90B604}"/>
              </a:ext>
            </a:extLst>
          </p:cNvPr>
          <p:cNvSpPr/>
          <p:nvPr/>
        </p:nvSpPr>
        <p:spPr>
          <a:xfrm>
            <a:off x="53521" y="2456"/>
            <a:ext cx="37999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B) PROTEINS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55644DF-0AF9-4916-BDF4-DB5A6BBF25C1}"/>
              </a:ext>
            </a:extLst>
          </p:cNvPr>
          <p:cNvSpPr/>
          <p:nvPr/>
        </p:nvSpPr>
        <p:spPr>
          <a:xfrm>
            <a:off x="-96982" y="861428"/>
            <a:ext cx="12288981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Proteins are digested into Amino Acids. 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Some of t</a:t>
            </a:r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hese AAs may be converted to a form that may be used as a fuel (4.1 Calories/gram), but m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ost of the time AAs are used as building b</a:t>
            </a:r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locks to rebuild proteins for tissue growth and repair.</a:t>
            </a:r>
          </a:p>
        </p:txBody>
      </p:sp>
      <p:pic>
        <p:nvPicPr>
          <p:cNvPr id="1026" name="Picture 2" descr="Image result for proteins to amino acids">
            <a:extLst>
              <a:ext uri="{FF2B5EF4-FFF2-40B4-BE49-F238E27FC236}">
                <a16:creationId xmlns:a16="http://schemas.microsoft.com/office/drawing/2014/main" id="{3A7DF02E-ED2F-4903-9B50-7F40A1429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47" y="2149436"/>
            <a:ext cx="7467600" cy="2874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amino acid structure">
            <a:extLst>
              <a:ext uri="{FF2B5EF4-FFF2-40B4-BE49-F238E27FC236}">
                <a16:creationId xmlns:a16="http://schemas.microsoft.com/office/drawing/2014/main" id="{6E22C966-31BD-4FAA-A7F4-32F3B6D1A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272" y="3852185"/>
            <a:ext cx="4485056" cy="300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212D9CF-2CF9-42E7-8C6E-035305D80614}"/>
              </a:ext>
            </a:extLst>
          </p:cNvPr>
          <p:cNvSpPr/>
          <p:nvPr/>
        </p:nvSpPr>
        <p:spPr>
          <a:xfrm>
            <a:off x="193947" y="5433445"/>
            <a:ext cx="6982744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The body uses 20 different amino</a:t>
            </a:r>
          </a:p>
          <a:p>
            <a:pPr algn="ctr"/>
            <a:r>
              <a:rPr lang="en-US" sz="2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</a:t>
            </a:r>
            <a:r>
              <a:rPr lang="en-US" sz="28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cids to bui</a:t>
            </a:r>
            <a:r>
              <a:rPr lang="en-US" sz="2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ld thousands of different proteins.</a:t>
            </a:r>
          </a:p>
          <a:p>
            <a:pPr algn="ctr"/>
            <a:r>
              <a:rPr lang="en-US" sz="28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Structural proteins and functional enzymes</a:t>
            </a:r>
          </a:p>
        </p:txBody>
      </p:sp>
    </p:spTree>
    <p:extLst>
      <p:ext uri="{BB962C8B-B14F-4D97-AF65-F5344CB8AC3E}">
        <p14:creationId xmlns:p14="http://schemas.microsoft.com/office/powerpoint/2010/main" val="363811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essential amino acids">
            <a:extLst>
              <a:ext uri="{FF2B5EF4-FFF2-40B4-BE49-F238E27FC236}">
                <a16:creationId xmlns:a16="http://schemas.microsoft.com/office/drawing/2014/main" id="{66B896A2-0405-4049-BBD9-22BBB8FE1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8589"/>
            <a:ext cx="9254836" cy="509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152D284-9C62-4B42-8322-64FD2C1FA471}"/>
              </a:ext>
            </a:extLst>
          </p:cNvPr>
          <p:cNvSpPr/>
          <p:nvPr/>
        </p:nvSpPr>
        <p:spPr>
          <a:xfrm>
            <a:off x="-13862" y="5184070"/>
            <a:ext cx="806335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You can make the Non-Essential</a:t>
            </a:r>
          </a:p>
          <a:p>
            <a:pPr algn="ctr"/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AAs in your body from the Essential AAs, but you must o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btain the Essentials from your diet.</a:t>
            </a:r>
          </a:p>
        </p:txBody>
      </p:sp>
      <p:pic>
        <p:nvPicPr>
          <p:cNvPr id="2052" name="Picture 4" descr="Image result for complete proteins">
            <a:extLst>
              <a:ext uri="{FF2B5EF4-FFF2-40B4-BE49-F238E27FC236}">
                <a16:creationId xmlns:a16="http://schemas.microsoft.com/office/drawing/2014/main" id="{32D1DE7B-8910-45E9-AB05-68EAEAD5D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163" y="241453"/>
            <a:ext cx="4682836" cy="465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2C6E71F-D0EA-4DBA-BC95-A438DF1C9C3D}"/>
              </a:ext>
            </a:extLst>
          </p:cNvPr>
          <p:cNvSpPr/>
          <p:nvPr/>
        </p:nvSpPr>
        <p:spPr>
          <a:xfrm>
            <a:off x="8150730" y="5128642"/>
            <a:ext cx="402741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Complete Proteins</a:t>
            </a:r>
          </a:p>
          <a:p>
            <a:pPr algn="ctr"/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have all 11 Essential</a:t>
            </a:r>
          </a:p>
          <a:p>
            <a:pPr algn="ctr"/>
            <a:r>
              <a:rPr lang="en-US" sz="3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AAs in one food</a:t>
            </a:r>
          </a:p>
        </p:txBody>
      </p:sp>
    </p:spTree>
    <p:extLst>
      <p:ext uri="{BB962C8B-B14F-4D97-AF65-F5344CB8AC3E}">
        <p14:creationId xmlns:p14="http://schemas.microsoft.com/office/powerpoint/2010/main" val="87068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D6227E-CE1B-4D78-8CBC-DA117008ACB4}"/>
              </a:ext>
            </a:extLst>
          </p:cNvPr>
          <p:cNvSpPr/>
          <p:nvPr/>
        </p:nvSpPr>
        <p:spPr>
          <a:xfrm>
            <a:off x="1983953" y="-11390"/>
            <a:ext cx="822411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OVER CONSUMPTION OF PROTEIN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609352-FF7A-4F00-B20D-52D556A40B3D}"/>
              </a:ext>
            </a:extLst>
          </p:cNvPr>
          <p:cNvSpPr/>
          <p:nvPr/>
        </p:nvSpPr>
        <p:spPr>
          <a:xfrm>
            <a:off x="13855" y="667470"/>
            <a:ext cx="1195647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In North America and Europe it is common t</a:t>
            </a:r>
            <a:r>
              <a:rPr lang="en-US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hat much of the population will </a:t>
            </a:r>
          </a:p>
          <a:p>
            <a:pPr algn="ctr"/>
            <a:r>
              <a:rPr lang="en-US" sz="2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eat 2-3 X as m</a:t>
            </a:r>
            <a:r>
              <a:rPr lang="en-US" sz="2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uch protein is as required – Is this a PROBLEM?</a:t>
            </a:r>
          </a:p>
        </p:txBody>
      </p:sp>
      <p:pic>
        <p:nvPicPr>
          <p:cNvPr id="1026" name="Picture 2" descr="Image result for kidney problems">
            <a:extLst>
              <a:ext uri="{FF2B5EF4-FFF2-40B4-BE49-F238E27FC236}">
                <a16:creationId xmlns:a16="http://schemas.microsoft.com/office/drawing/2014/main" id="{05194892-888F-4D99-AA1B-D066513C1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1498467"/>
            <a:ext cx="4094018" cy="283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osteoporosis">
            <a:extLst>
              <a:ext uri="{FF2B5EF4-FFF2-40B4-BE49-F238E27FC236}">
                <a16:creationId xmlns:a16="http://schemas.microsoft.com/office/drawing/2014/main" id="{CCC6B154-3D53-48E2-AD8F-A3596456D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873" y="1498466"/>
            <a:ext cx="3719943" cy="291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dangers of ketosis">
            <a:extLst>
              <a:ext uri="{FF2B5EF4-FFF2-40B4-BE49-F238E27FC236}">
                <a16:creationId xmlns:a16="http://schemas.microsoft.com/office/drawing/2014/main" id="{DE165542-FB13-46E2-8973-C627CB544C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46" y="4503003"/>
            <a:ext cx="4572000" cy="2354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D78099BF-8419-42CE-9081-BC729DBE4D2E}"/>
              </a:ext>
            </a:extLst>
          </p:cNvPr>
          <p:cNvSpPr/>
          <p:nvPr/>
        </p:nvSpPr>
        <p:spPr>
          <a:xfrm>
            <a:off x="5375564" y="5583382"/>
            <a:ext cx="1246909" cy="6071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Image result for coronary artery disease">
            <a:extLst>
              <a:ext uri="{FF2B5EF4-FFF2-40B4-BE49-F238E27FC236}">
                <a16:creationId xmlns:a16="http://schemas.microsoft.com/office/drawing/2014/main" id="{C8A54F00-D161-4D71-BBFD-1448D2B14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055" y="4668982"/>
            <a:ext cx="3990109" cy="218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stroke">
            <a:extLst>
              <a:ext uri="{FF2B5EF4-FFF2-40B4-BE49-F238E27FC236}">
                <a16:creationId xmlns:a16="http://schemas.microsoft.com/office/drawing/2014/main" id="{7792FC30-78EE-480D-8458-FD18D4E91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815" y="1498465"/>
            <a:ext cx="4350329" cy="291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57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healthy food guide pyramid">
            <a:extLst>
              <a:ext uri="{FF2B5EF4-FFF2-40B4-BE49-F238E27FC236}">
                <a16:creationId xmlns:a16="http://schemas.microsoft.com/office/drawing/2014/main" id="{8F9EE0B7-910A-469D-81C4-F77A03DF121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236" y="90055"/>
            <a:ext cx="10903528" cy="64700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3297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4129314-76BF-45A9-8E4F-74646C3348C7}"/>
              </a:ext>
            </a:extLst>
          </p:cNvPr>
          <p:cNvSpPr/>
          <p:nvPr/>
        </p:nvSpPr>
        <p:spPr>
          <a:xfrm>
            <a:off x="2419632" y="99445"/>
            <a:ext cx="72696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GOOD FATS vs. BAD FATS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DF5F9E-E9D4-46D0-8CC4-522C28448F53}"/>
              </a:ext>
            </a:extLst>
          </p:cNvPr>
          <p:cNvSpPr/>
          <p:nvPr/>
        </p:nvSpPr>
        <p:spPr>
          <a:xfrm>
            <a:off x="1" y="999982"/>
            <a:ext cx="1187334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effect does a specific dietary FAT 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have on your Blood Cholesterol &amp; Triglycerides levels?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50" name="Picture 2" descr="Image result for ldl vs hdl cholesterol">
            <a:extLst>
              <a:ext uri="{FF2B5EF4-FFF2-40B4-BE49-F238E27FC236}">
                <a16:creationId xmlns:a16="http://schemas.microsoft.com/office/drawing/2014/main" id="{8FBF07A2-8AB6-41E0-95AB-B7F98B8EE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691" y="1620187"/>
            <a:ext cx="7495309" cy="423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liver making cholesterol">
            <a:extLst>
              <a:ext uri="{FF2B5EF4-FFF2-40B4-BE49-F238E27FC236}">
                <a16:creationId xmlns:a16="http://schemas.microsoft.com/office/drawing/2014/main" id="{861A2FBB-E15B-4A78-9D3A-75066446C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0188"/>
            <a:ext cx="4644736" cy="423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1DD140E-13FF-485D-B2F2-B89B9C536714}"/>
              </a:ext>
            </a:extLst>
          </p:cNvPr>
          <p:cNvSpPr/>
          <p:nvPr/>
        </p:nvSpPr>
        <p:spPr>
          <a:xfrm>
            <a:off x="0" y="5821370"/>
            <a:ext cx="1219199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The main factors that influence your LDL vs HDL ratio in the blood are:</a:t>
            </a:r>
          </a:p>
          <a:p>
            <a:pPr algn="ctr"/>
            <a:r>
              <a:rPr lang="en-US" sz="2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GENETICS, DIET (plant-based foods do not contain any cholesterol) and EXERCISE</a:t>
            </a:r>
            <a:r>
              <a:rPr lang="en-US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9852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good HDL to LDL ratio">
            <a:extLst>
              <a:ext uri="{FF2B5EF4-FFF2-40B4-BE49-F238E27FC236}">
                <a16:creationId xmlns:a16="http://schemas.microsoft.com/office/drawing/2014/main" id="{BEF10D5F-51EA-49A7-9BC5-0D3C4EB63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36" y="221674"/>
            <a:ext cx="11333018" cy="6373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F8F3248-AA75-41BB-BE45-735327A5F067}"/>
              </a:ext>
            </a:extLst>
          </p:cNvPr>
          <p:cNvSpPr/>
          <p:nvPr/>
        </p:nvSpPr>
        <p:spPr>
          <a:xfrm>
            <a:off x="9906000" y="5832764"/>
            <a:ext cx="2022764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293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8516F45-FB25-4551-98F7-086196389E58}"/>
              </a:ext>
            </a:extLst>
          </p:cNvPr>
          <p:cNvSpPr/>
          <p:nvPr/>
        </p:nvSpPr>
        <p:spPr>
          <a:xfrm>
            <a:off x="164737" y="30160"/>
            <a:ext cx="118625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FATS – The GOOD, the BAD and the UGLY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0CAB58-5A32-4028-81AC-DE027683D169}"/>
              </a:ext>
            </a:extLst>
          </p:cNvPr>
          <p:cNvSpPr/>
          <p:nvPr/>
        </p:nvSpPr>
        <p:spPr>
          <a:xfrm>
            <a:off x="12462" y="875291"/>
            <a:ext cx="543237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u="sng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GOOD FATS</a:t>
            </a:r>
            <a:r>
              <a:rPr lang="en-US" sz="4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: (oily fats)</a:t>
            </a:r>
          </a:p>
        </p:txBody>
      </p:sp>
      <p:pic>
        <p:nvPicPr>
          <p:cNvPr id="3074" name="Picture 2" descr="Image result for good fats">
            <a:extLst>
              <a:ext uri="{FF2B5EF4-FFF2-40B4-BE49-F238E27FC236}">
                <a16:creationId xmlns:a16="http://schemas.microsoft.com/office/drawing/2014/main" id="{FBDF05A4-02E9-4622-A6E5-6AD6B429C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110" y="875291"/>
            <a:ext cx="6470073" cy="359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triglyceride structure unsaturated">
            <a:extLst>
              <a:ext uri="{FF2B5EF4-FFF2-40B4-BE49-F238E27FC236}">
                <a16:creationId xmlns:a16="http://schemas.microsoft.com/office/drawing/2014/main" id="{38FD802D-E6C7-49D6-99FB-5F19AE118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1641155"/>
            <a:ext cx="5554255" cy="267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50F07C2-B5FE-4DCC-803A-D6361AEBEA7C}"/>
              </a:ext>
            </a:extLst>
          </p:cNvPr>
          <p:cNvSpPr/>
          <p:nvPr/>
        </p:nvSpPr>
        <p:spPr>
          <a:xfrm>
            <a:off x="171821" y="4200380"/>
            <a:ext cx="46994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TRIGLYCERIDE molecule</a:t>
            </a:r>
          </a:p>
        </p:txBody>
      </p:sp>
      <p:pic>
        <p:nvPicPr>
          <p:cNvPr id="3080" name="Picture 8" descr="Image result for saturated fatty acid vs. unsaturated fatty acid">
            <a:extLst>
              <a:ext uri="{FF2B5EF4-FFF2-40B4-BE49-F238E27FC236}">
                <a16:creationId xmlns:a16="http://schemas.microsoft.com/office/drawing/2014/main" id="{F6338FF7-9E68-4117-B7BD-B5FADD0D0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48" y="4472533"/>
            <a:ext cx="6720035" cy="235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8486F92-AD7A-4FA3-AD2F-1D6E21FB713B}"/>
              </a:ext>
            </a:extLst>
          </p:cNvPr>
          <p:cNvSpPr/>
          <p:nvPr/>
        </p:nvSpPr>
        <p:spPr>
          <a:xfrm>
            <a:off x="1229" y="4837691"/>
            <a:ext cx="5275354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cap="none" spc="0" dirty="0">
                <a:ln/>
                <a:solidFill>
                  <a:schemeClr val="accent4"/>
                </a:solidFill>
                <a:effectLst/>
              </a:rPr>
              <a:t>Polyunsaturated and </a:t>
            </a:r>
          </a:p>
          <a:p>
            <a:pPr algn="ctr"/>
            <a:r>
              <a:rPr lang="en-US" sz="3200" b="1" cap="none" spc="0" dirty="0">
                <a:ln/>
                <a:solidFill>
                  <a:schemeClr val="accent4"/>
                </a:solidFill>
                <a:effectLst/>
              </a:rPr>
              <a:t>Monounsaturated fatty acids</a:t>
            </a:r>
          </a:p>
          <a:p>
            <a:pPr algn="ctr"/>
            <a:r>
              <a:rPr lang="en-US" sz="3200" b="1" cap="none" spc="0" dirty="0">
                <a:ln/>
                <a:solidFill>
                  <a:srgbClr val="7030A0"/>
                </a:solidFill>
                <a:effectLst/>
              </a:rPr>
              <a:t>LOWER</a:t>
            </a:r>
            <a:r>
              <a:rPr lang="en-US" sz="3200" b="1" cap="none" spc="0" dirty="0">
                <a:ln/>
                <a:solidFill>
                  <a:schemeClr val="accent4"/>
                </a:solidFill>
                <a:effectLst/>
              </a:rPr>
              <a:t> your LD</a:t>
            </a:r>
            <a:r>
              <a:rPr lang="en-US" sz="3200" b="1" dirty="0">
                <a:ln/>
                <a:solidFill>
                  <a:schemeClr val="accent4"/>
                </a:solidFill>
              </a:rPr>
              <a:t>L </a:t>
            </a:r>
          </a:p>
          <a:p>
            <a:pPr algn="ctr"/>
            <a:r>
              <a:rPr lang="en-US" sz="3200" b="1" cap="none" spc="0" dirty="0">
                <a:ln/>
                <a:solidFill>
                  <a:schemeClr val="accent4"/>
                </a:solidFill>
                <a:effectLst/>
              </a:rPr>
              <a:t>Blood Cholesterol </a:t>
            </a:r>
            <a:r>
              <a:rPr lang="en-US" sz="3200" b="1" dirty="0">
                <a:ln/>
                <a:solidFill>
                  <a:schemeClr val="accent4"/>
                </a:solidFill>
              </a:rPr>
              <a:t>L</a:t>
            </a:r>
            <a:r>
              <a:rPr lang="en-US" sz="3200" b="1" cap="none" spc="0" dirty="0">
                <a:ln/>
                <a:solidFill>
                  <a:schemeClr val="accent4"/>
                </a:solidFill>
                <a:effectLst/>
              </a:rPr>
              <a:t>evels</a:t>
            </a:r>
          </a:p>
        </p:txBody>
      </p:sp>
    </p:spTree>
    <p:extLst>
      <p:ext uri="{BB962C8B-B14F-4D97-AF65-F5344CB8AC3E}">
        <p14:creationId xmlns:p14="http://schemas.microsoft.com/office/powerpoint/2010/main" val="214403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73FC052-3AD2-44EE-9AF2-B927F41715FE}"/>
              </a:ext>
            </a:extLst>
          </p:cNvPr>
          <p:cNvSpPr/>
          <p:nvPr/>
        </p:nvSpPr>
        <p:spPr>
          <a:xfrm>
            <a:off x="784311" y="57787"/>
            <a:ext cx="105679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FATS – The GOOD, the BAD and the UGLY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32EBEC-F339-403F-AAC9-79D0B905CE58}"/>
              </a:ext>
            </a:extLst>
          </p:cNvPr>
          <p:cNvSpPr/>
          <p:nvPr/>
        </p:nvSpPr>
        <p:spPr>
          <a:xfrm>
            <a:off x="31741" y="958324"/>
            <a:ext cx="46748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u="sng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BAD FATS</a:t>
            </a:r>
            <a:r>
              <a:rPr lang="en-US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: (solid fats)</a:t>
            </a:r>
            <a:endParaRPr lang="en-US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4098" name="Picture 2" descr="Image result for saturated fats">
            <a:extLst>
              <a:ext uri="{FF2B5EF4-FFF2-40B4-BE49-F238E27FC236}">
                <a16:creationId xmlns:a16="http://schemas.microsoft.com/office/drawing/2014/main" id="{3A0C24B5-03CE-42EA-8F9D-13658470E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418" y="833090"/>
            <a:ext cx="6608618" cy="247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solid fats">
            <a:extLst>
              <a:ext uri="{FF2B5EF4-FFF2-40B4-BE49-F238E27FC236}">
                <a16:creationId xmlns:a16="http://schemas.microsoft.com/office/drawing/2014/main" id="{FC5D5A94-110C-4414-8F8C-2E91A646A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036" y="3428999"/>
            <a:ext cx="6165275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saturated triglyceride fat">
            <a:extLst>
              <a:ext uri="{FF2B5EF4-FFF2-40B4-BE49-F238E27FC236}">
                <a16:creationId xmlns:a16="http://schemas.microsoft.com/office/drawing/2014/main" id="{DEB113E4-6FEF-40D9-A2FE-F1F1701B4C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3" y="1735750"/>
            <a:ext cx="48768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D471862-CFC0-4CA2-93FD-42CF07FF81F0}"/>
              </a:ext>
            </a:extLst>
          </p:cNvPr>
          <p:cNvSpPr/>
          <p:nvPr/>
        </p:nvSpPr>
        <p:spPr>
          <a:xfrm>
            <a:off x="-69272" y="3895633"/>
            <a:ext cx="62622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n/>
                <a:solidFill>
                  <a:schemeClr val="accent4"/>
                </a:solidFill>
              </a:rPr>
              <a:t>SATURATED fatty acids </a:t>
            </a:r>
            <a:r>
              <a:rPr lang="en-US" sz="2800" b="1" dirty="0">
                <a:ln/>
                <a:solidFill>
                  <a:srgbClr val="7030A0"/>
                </a:solidFill>
              </a:rPr>
              <a:t>RAISE</a:t>
            </a:r>
            <a:r>
              <a:rPr lang="en-US" sz="2800" b="1" dirty="0">
                <a:ln/>
                <a:solidFill>
                  <a:schemeClr val="accent4"/>
                </a:solidFill>
              </a:rPr>
              <a:t> your LDL </a:t>
            </a:r>
          </a:p>
          <a:p>
            <a:pPr algn="ctr"/>
            <a:r>
              <a:rPr lang="en-US" sz="2800" b="1" dirty="0">
                <a:ln/>
                <a:solidFill>
                  <a:schemeClr val="accent4"/>
                </a:solidFill>
              </a:rPr>
              <a:t>Blood Cholesterol Levels</a:t>
            </a:r>
          </a:p>
        </p:txBody>
      </p:sp>
      <p:pic>
        <p:nvPicPr>
          <p:cNvPr id="4104" name="Picture 8" descr="Image result for clogged arteries">
            <a:extLst>
              <a:ext uri="{FF2B5EF4-FFF2-40B4-BE49-F238E27FC236}">
                <a16:creationId xmlns:a16="http://schemas.microsoft.com/office/drawing/2014/main" id="{01B29ED7-76A2-4EF6-82CC-6E750D738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88" y="4859222"/>
            <a:ext cx="5943601" cy="194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38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D9F3D4-F3B9-4704-8396-265F1B9FDFEC}"/>
              </a:ext>
            </a:extLst>
          </p:cNvPr>
          <p:cNvSpPr/>
          <p:nvPr/>
        </p:nvSpPr>
        <p:spPr>
          <a:xfrm>
            <a:off x="784311" y="85494"/>
            <a:ext cx="105679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FATS – The GOOD, the BAD and the UGLY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773A3B-74A8-4F23-ACA1-98C5388C2D23}"/>
              </a:ext>
            </a:extLst>
          </p:cNvPr>
          <p:cNvSpPr/>
          <p:nvPr/>
        </p:nvSpPr>
        <p:spPr>
          <a:xfrm>
            <a:off x="220522" y="875196"/>
            <a:ext cx="57935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u="sng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UGLY FATS</a:t>
            </a:r>
            <a:r>
              <a:rPr 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: (</a:t>
            </a:r>
            <a:r>
              <a:rPr 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TRANS</a:t>
            </a:r>
            <a:r>
              <a:rPr lang="en-US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fats)</a:t>
            </a:r>
          </a:p>
        </p:txBody>
      </p:sp>
      <p:pic>
        <p:nvPicPr>
          <p:cNvPr id="6148" name="Picture 4" descr="Image result for cis fat vs trans fat">
            <a:extLst>
              <a:ext uri="{FF2B5EF4-FFF2-40B4-BE49-F238E27FC236}">
                <a16:creationId xmlns:a16="http://schemas.microsoft.com/office/drawing/2014/main" id="{C4042804-1EB1-4265-BCE3-7BD940049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909" y="2011365"/>
            <a:ext cx="5793509" cy="375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38F5463-B1A2-4BBB-8AE0-013A195E4B0D}"/>
              </a:ext>
            </a:extLst>
          </p:cNvPr>
          <p:cNvSpPr/>
          <p:nvPr/>
        </p:nvSpPr>
        <p:spPr>
          <a:xfrm>
            <a:off x="0" y="1761983"/>
            <a:ext cx="632690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 nature, when plants and animals build triglycerides, they tend to build saturated fatty acids or CIS form unsaturated fatty acids to bond onto a glycerol</a:t>
            </a:r>
          </a:p>
        </p:txBody>
      </p:sp>
      <p:pic>
        <p:nvPicPr>
          <p:cNvPr id="6150" name="Picture 6" descr="Image result for triglyceride structure">
            <a:extLst>
              <a:ext uri="{FF2B5EF4-FFF2-40B4-BE49-F238E27FC236}">
                <a16:creationId xmlns:a16="http://schemas.microsoft.com/office/drawing/2014/main" id="{777AF3DC-E912-4C21-8461-EEEFF9620E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22" y="3785321"/>
            <a:ext cx="5875477" cy="298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29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973EB5E-8ADA-466C-9CE4-BC1BADF97EB5}"/>
              </a:ext>
            </a:extLst>
          </p:cNvPr>
          <p:cNvSpPr/>
          <p:nvPr/>
        </p:nvSpPr>
        <p:spPr>
          <a:xfrm>
            <a:off x="1" y="-25245"/>
            <a:ext cx="120396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The food industry started to 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HYDROGENATE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h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ealthy cheaper unsaturated fats (oils) to r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aise th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eir melting point so that they would h</a:t>
            </a:r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ave a solid texture in the processed food product</a:t>
            </a:r>
          </a:p>
        </p:txBody>
      </p:sp>
      <p:pic>
        <p:nvPicPr>
          <p:cNvPr id="7170" name="Picture 2" descr="Image result for hydrogenated fats">
            <a:extLst>
              <a:ext uri="{FF2B5EF4-FFF2-40B4-BE49-F238E27FC236}">
                <a16:creationId xmlns:a16="http://schemas.microsoft.com/office/drawing/2014/main" id="{8F64666F-E703-45B7-9FF3-FBE7CCFAD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89" y="1427014"/>
            <a:ext cx="11859491" cy="422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A46658-A934-4AE1-B7BE-DE27D56E3ED9}"/>
              </a:ext>
            </a:extLst>
          </p:cNvPr>
          <p:cNvSpPr txBox="1"/>
          <p:nvPr/>
        </p:nvSpPr>
        <p:spPr>
          <a:xfrm>
            <a:off x="8437418" y="1690252"/>
            <a:ext cx="37545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3333FF"/>
                </a:solidFill>
              </a:rPr>
              <a:t>Healthy UNSATURATED fat in </a:t>
            </a:r>
            <a:r>
              <a:rPr lang="en-US" sz="2400" b="1" u="sng" dirty="0">
                <a:solidFill>
                  <a:srgbClr val="3333FF"/>
                </a:solidFill>
              </a:rPr>
              <a:t>CIS</a:t>
            </a:r>
            <a:r>
              <a:rPr lang="en-US" sz="2400" b="1" dirty="0">
                <a:solidFill>
                  <a:srgbClr val="3333FF"/>
                </a:solidFill>
              </a:rPr>
              <a:t> formation may have Melting Point of 12 </a:t>
            </a:r>
            <a:r>
              <a:rPr lang="en-US" sz="2400" b="1" baseline="30000" dirty="0">
                <a:solidFill>
                  <a:srgbClr val="3333FF"/>
                </a:solidFill>
              </a:rPr>
              <a:t>0</a:t>
            </a:r>
            <a:r>
              <a:rPr lang="en-US" sz="2400" b="1" dirty="0">
                <a:solidFill>
                  <a:srgbClr val="3333FF"/>
                </a:solidFill>
              </a:rPr>
              <a:t> Celsius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6D1457-D2C4-4DCC-BD29-8ABFA42199CF}"/>
              </a:ext>
            </a:extLst>
          </p:cNvPr>
          <p:cNvSpPr/>
          <p:nvPr/>
        </p:nvSpPr>
        <p:spPr>
          <a:xfrm>
            <a:off x="166253" y="5641213"/>
            <a:ext cx="50430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9900"/>
                </a:solidFill>
              </a:rPr>
              <a:t>New SATURATED fat may have Melting Point of 47 </a:t>
            </a:r>
            <a:r>
              <a:rPr lang="en-US" sz="2400" b="1" baseline="30000" dirty="0">
                <a:solidFill>
                  <a:srgbClr val="009900"/>
                </a:solidFill>
              </a:rPr>
              <a:t>0</a:t>
            </a:r>
            <a:r>
              <a:rPr lang="en-US" sz="2400" b="1" dirty="0">
                <a:solidFill>
                  <a:srgbClr val="009900"/>
                </a:solidFill>
              </a:rPr>
              <a:t> Celsius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3B4421-4F82-473F-A14A-0EF36ACAE513}"/>
              </a:ext>
            </a:extLst>
          </p:cNvPr>
          <p:cNvSpPr/>
          <p:nvPr/>
        </p:nvSpPr>
        <p:spPr>
          <a:xfrm>
            <a:off x="6521263" y="5821277"/>
            <a:ext cx="37515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New </a:t>
            </a:r>
            <a:r>
              <a:rPr lang="en-US" sz="2400" b="1" u="sng" dirty="0">
                <a:solidFill>
                  <a:srgbClr val="FF0000"/>
                </a:solidFill>
              </a:rPr>
              <a:t>TRANS</a:t>
            </a:r>
            <a:r>
              <a:rPr lang="en-US" sz="2400" b="1" dirty="0">
                <a:solidFill>
                  <a:srgbClr val="FF0000"/>
                </a:solidFill>
              </a:rPr>
              <a:t> fat may have 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Melting Point of 42 </a:t>
            </a:r>
            <a:r>
              <a:rPr lang="en-US" sz="2400" b="1" baseline="30000" dirty="0">
                <a:solidFill>
                  <a:srgbClr val="FF0000"/>
                </a:solidFill>
              </a:rPr>
              <a:t>0</a:t>
            </a:r>
            <a:r>
              <a:rPr lang="en-US" sz="2400" b="1" dirty="0">
                <a:solidFill>
                  <a:srgbClr val="FF0000"/>
                </a:solidFill>
              </a:rPr>
              <a:t> Celsius</a:t>
            </a:r>
          </a:p>
        </p:txBody>
      </p:sp>
    </p:spTree>
    <p:extLst>
      <p:ext uri="{BB962C8B-B14F-4D97-AF65-F5344CB8AC3E}">
        <p14:creationId xmlns:p14="http://schemas.microsoft.com/office/powerpoint/2010/main" val="1722125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66A19B8-5563-4708-9C84-1DF9DA4DFB30}"/>
              </a:ext>
            </a:extLst>
          </p:cNvPr>
          <p:cNvSpPr/>
          <p:nvPr/>
        </p:nvSpPr>
        <p:spPr>
          <a:xfrm>
            <a:off x="-111969" y="-11398"/>
            <a:ext cx="67910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TRANS Fats – The UGLY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1F7979-0CA8-4C02-863A-DBBA7497C2EE}"/>
              </a:ext>
            </a:extLst>
          </p:cNvPr>
          <p:cNvSpPr/>
          <p:nvPr/>
        </p:nvSpPr>
        <p:spPr>
          <a:xfrm>
            <a:off x="0" y="695178"/>
            <a:ext cx="679102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>
                <a:ln/>
                <a:solidFill>
                  <a:srgbClr val="FF0000"/>
                </a:solidFill>
                <a:effectLst/>
              </a:rPr>
              <a:t>Trans-Fats are a double whammy – </a:t>
            </a:r>
          </a:p>
          <a:p>
            <a:pPr algn="ctr"/>
            <a:r>
              <a:rPr lang="en-US" sz="3200" b="1" cap="none" spc="0" dirty="0">
                <a:ln/>
                <a:solidFill>
                  <a:srgbClr val="FF0000"/>
                </a:solidFill>
                <a:effectLst/>
              </a:rPr>
              <a:t>They </a:t>
            </a:r>
            <a:r>
              <a:rPr lang="en-US" sz="3200" b="1" dirty="0">
                <a:ln/>
                <a:solidFill>
                  <a:srgbClr val="FF0000"/>
                </a:solidFill>
              </a:rPr>
              <a:t>LOWER your good HDL</a:t>
            </a:r>
            <a:r>
              <a:rPr lang="en-US" sz="3200" b="1" cap="none" spc="0" dirty="0">
                <a:ln/>
                <a:solidFill>
                  <a:srgbClr val="FF0000"/>
                </a:solidFill>
                <a:effectLst/>
              </a:rPr>
              <a:t> and RAISE your bad LDL </a:t>
            </a:r>
            <a:r>
              <a:rPr lang="en-US" sz="3200" b="1" dirty="0">
                <a:ln/>
                <a:solidFill>
                  <a:srgbClr val="FF0000"/>
                </a:solidFill>
              </a:rPr>
              <a:t>= HEART DISEASE</a:t>
            </a:r>
            <a:endParaRPr lang="en-US" sz="3200" b="1" cap="none" spc="0" dirty="0">
              <a:ln/>
              <a:solidFill>
                <a:srgbClr val="FF0000"/>
              </a:solidFill>
              <a:effectLst/>
            </a:endParaRPr>
          </a:p>
        </p:txBody>
      </p:sp>
      <p:pic>
        <p:nvPicPr>
          <p:cNvPr id="8194" name="Picture 2" descr="Image result for heart disease">
            <a:extLst>
              <a:ext uri="{FF2B5EF4-FFF2-40B4-BE49-F238E27FC236}">
                <a16:creationId xmlns:a16="http://schemas.microsoft.com/office/drawing/2014/main" id="{A14EBD8C-8487-4DBF-A52A-D8D2D8D13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6" y="2346303"/>
            <a:ext cx="6497792" cy="449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heart disease">
            <a:extLst>
              <a:ext uri="{FF2B5EF4-FFF2-40B4-BE49-F238E27FC236}">
                <a16:creationId xmlns:a16="http://schemas.microsoft.com/office/drawing/2014/main" id="{E821E72A-EF93-4893-8758-BFA7161D5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146" y="-11398"/>
            <a:ext cx="5375558" cy="248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A613F4A-59C4-4ED1-A9E5-A515AA854C73}"/>
              </a:ext>
            </a:extLst>
          </p:cNvPr>
          <p:cNvSpPr/>
          <p:nvPr/>
        </p:nvSpPr>
        <p:spPr>
          <a:xfrm>
            <a:off x="7398382" y="6333994"/>
            <a:ext cx="338041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Myocardial Infarction</a:t>
            </a:r>
          </a:p>
        </p:txBody>
      </p:sp>
      <p:pic>
        <p:nvPicPr>
          <p:cNvPr id="8198" name="Picture 6" descr="Image result for myocardial infarction">
            <a:extLst>
              <a:ext uri="{FF2B5EF4-FFF2-40B4-BE49-F238E27FC236}">
                <a16:creationId xmlns:a16="http://schemas.microsoft.com/office/drawing/2014/main" id="{E9324959-3939-46F2-9964-46D93A255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146" y="2349647"/>
            <a:ext cx="5143500" cy="406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8063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butter vs margarine">
            <a:extLst>
              <a:ext uri="{FF2B5EF4-FFF2-40B4-BE49-F238E27FC236}">
                <a16:creationId xmlns:a16="http://schemas.microsoft.com/office/drawing/2014/main" id="{C1ABA109-81AD-463B-8F73-04F266D18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91" y="193964"/>
            <a:ext cx="11097491" cy="292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butter vs margarine">
            <a:extLst>
              <a:ext uri="{FF2B5EF4-FFF2-40B4-BE49-F238E27FC236}">
                <a16:creationId xmlns:a16="http://schemas.microsoft.com/office/drawing/2014/main" id="{66A55019-47EE-4F9D-90BB-64DA3DE2D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745" y="3117274"/>
            <a:ext cx="9795164" cy="366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526A26A-16E5-444A-88DF-FFE8E94C3A9C}"/>
              </a:ext>
            </a:extLst>
          </p:cNvPr>
          <p:cNvSpPr/>
          <p:nvPr/>
        </p:nvSpPr>
        <p:spPr>
          <a:xfrm>
            <a:off x="637309" y="6192989"/>
            <a:ext cx="11194473" cy="6234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255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429</Words>
  <Application>Microsoft Office PowerPoint</Application>
  <PresentationFormat>Widescreen</PresentationFormat>
  <Paragraphs>43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Cory Lesiuk</dc:creator>
  <cp:lastModifiedBy>Cory Lesiuk</cp:lastModifiedBy>
  <cp:revision>22</cp:revision>
  <dcterms:created xsi:type="dcterms:W3CDTF">2020-02-09T15:45:16Z</dcterms:created>
  <dcterms:modified xsi:type="dcterms:W3CDTF">2020-02-10T18:21:15Z</dcterms:modified>
</cp:coreProperties>
</file>