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9" r:id="rId8"/>
    <p:sldId id="262" r:id="rId9"/>
    <p:sldId id="263" r:id="rId10"/>
    <p:sldId id="264" r:id="rId11"/>
    <p:sldId id="265" r:id="rId12"/>
    <p:sldId id="266" r:id="rId13"/>
    <p:sldId id="268"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A429-6F96-46A0-9A0E-0FB988D446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883302-EC2A-4D58-88B2-72DC25587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27C5CD-EA49-495F-BAF6-046173217FD3}"/>
              </a:ext>
            </a:extLst>
          </p:cNvPr>
          <p:cNvSpPr>
            <a:spLocks noGrp="1"/>
          </p:cNvSpPr>
          <p:nvPr>
            <p:ph type="dt" sz="half" idx="10"/>
          </p:nvPr>
        </p:nvSpPr>
        <p:spPr/>
        <p:txBody>
          <a:bodyPr/>
          <a:lstStyle/>
          <a:p>
            <a:fld id="{6AC7A46B-A5B2-4529-8749-8F75B5AA48B8}" type="datetimeFigureOut">
              <a:rPr lang="en-US" smtClean="0"/>
              <a:t>2/3/2020</a:t>
            </a:fld>
            <a:endParaRPr lang="en-US"/>
          </a:p>
        </p:txBody>
      </p:sp>
      <p:sp>
        <p:nvSpPr>
          <p:cNvPr id="5" name="Footer Placeholder 4">
            <a:extLst>
              <a:ext uri="{FF2B5EF4-FFF2-40B4-BE49-F238E27FC236}">
                <a16:creationId xmlns:a16="http://schemas.microsoft.com/office/drawing/2014/main" id="{76A0779C-A7B3-43AF-B61D-2CBFABCF6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21352-2B12-4570-BB82-F24FFA07251E}"/>
              </a:ext>
            </a:extLst>
          </p:cNvPr>
          <p:cNvSpPr>
            <a:spLocks noGrp="1"/>
          </p:cNvSpPr>
          <p:nvPr>
            <p:ph type="sldNum" sz="quarter" idx="12"/>
          </p:nvPr>
        </p:nvSpPr>
        <p:spPr/>
        <p:txBody>
          <a:bodyPr/>
          <a:lstStyle/>
          <a:p>
            <a:fld id="{BDA13694-5ED6-455A-963F-B1379C4E54DC}" type="slidenum">
              <a:rPr lang="en-US" smtClean="0"/>
              <a:t>‹#›</a:t>
            </a:fld>
            <a:endParaRPr lang="en-US"/>
          </a:p>
        </p:txBody>
      </p:sp>
    </p:spTree>
    <p:extLst>
      <p:ext uri="{BB962C8B-B14F-4D97-AF65-F5344CB8AC3E}">
        <p14:creationId xmlns:p14="http://schemas.microsoft.com/office/powerpoint/2010/main" val="166241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09B1-079F-4BE9-894A-DE326B8A7B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DF9757-5D3C-4AB1-8AE2-36C5C2F32A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846C4-BB0D-474A-8882-26C5283A1FAF}"/>
              </a:ext>
            </a:extLst>
          </p:cNvPr>
          <p:cNvSpPr>
            <a:spLocks noGrp="1"/>
          </p:cNvSpPr>
          <p:nvPr>
            <p:ph type="dt" sz="half" idx="10"/>
          </p:nvPr>
        </p:nvSpPr>
        <p:spPr/>
        <p:txBody>
          <a:bodyPr/>
          <a:lstStyle/>
          <a:p>
            <a:fld id="{6AC7A46B-A5B2-4529-8749-8F75B5AA48B8}" type="datetimeFigureOut">
              <a:rPr lang="en-US" smtClean="0"/>
              <a:t>2/3/2020</a:t>
            </a:fld>
            <a:endParaRPr lang="en-US"/>
          </a:p>
        </p:txBody>
      </p:sp>
      <p:sp>
        <p:nvSpPr>
          <p:cNvPr id="5" name="Footer Placeholder 4">
            <a:extLst>
              <a:ext uri="{FF2B5EF4-FFF2-40B4-BE49-F238E27FC236}">
                <a16:creationId xmlns:a16="http://schemas.microsoft.com/office/drawing/2014/main" id="{48567596-C243-4025-BCB0-D6E3DB310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8F8BB-A766-4DD6-80A5-5BE01D80EF8D}"/>
              </a:ext>
            </a:extLst>
          </p:cNvPr>
          <p:cNvSpPr>
            <a:spLocks noGrp="1"/>
          </p:cNvSpPr>
          <p:nvPr>
            <p:ph type="sldNum" sz="quarter" idx="12"/>
          </p:nvPr>
        </p:nvSpPr>
        <p:spPr/>
        <p:txBody>
          <a:bodyPr/>
          <a:lstStyle/>
          <a:p>
            <a:fld id="{BDA13694-5ED6-455A-963F-B1379C4E54DC}" type="slidenum">
              <a:rPr lang="en-US" smtClean="0"/>
              <a:t>‹#›</a:t>
            </a:fld>
            <a:endParaRPr lang="en-US"/>
          </a:p>
        </p:txBody>
      </p:sp>
    </p:spTree>
    <p:extLst>
      <p:ext uri="{BB962C8B-B14F-4D97-AF65-F5344CB8AC3E}">
        <p14:creationId xmlns:p14="http://schemas.microsoft.com/office/powerpoint/2010/main" val="106439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3B4486-89C4-4ECC-BA1E-FD0CAC230F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A5349-AA25-4875-A27F-0A090E4AD3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1622C-0B9E-4E6D-AA91-35B988699FA7}"/>
              </a:ext>
            </a:extLst>
          </p:cNvPr>
          <p:cNvSpPr>
            <a:spLocks noGrp="1"/>
          </p:cNvSpPr>
          <p:nvPr>
            <p:ph type="dt" sz="half" idx="10"/>
          </p:nvPr>
        </p:nvSpPr>
        <p:spPr/>
        <p:txBody>
          <a:bodyPr/>
          <a:lstStyle/>
          <a:p>
            <a:fld id="{6AC7A46B-A5B2-4529-8749-8F75B5AA48B8}" type="datetimeFigureOut">
              <a:rPr lang="en-US" smtClean="0"/>
              <a:t>2/3/2020</a:t>
            </a:fld>
            <a:endParaRPr lang="en-US"/>
          </a:p>
        </p:txBody>
      </p:sp>
      <p:sp>
        <p:nvSpPr>
          <p:cNvPr id="5" name="Footer Placeholder 4">
            <a:extLst>
              <a:ext uri="{FF2B5EF4-FFF2-40B4-BE49-F238E27FC236}">
                <a16:creationId xmlns:a16="http://schemas.microsoft.com/office/drawing/2014/main" id="{4F31782F-05CB-41FC-AD64-669048E22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61D42-8C77-466A-9C94-7D77BAC174D3}"/>
              </a:ext>
            </a:extLst>
          </p:cNvPr>
          <p:cNvSpPr>
            <a:spLocks noGrp="1"/>
          </p:cNvSpPr>
          <p:nvPr>
            <p:ph type="sldNum" sz="quarter" idx="12"/>
          </p:nvPr>
        </p:nvSpPr>
        <p:spPr/>
        <p:txBody>
          <a:bodyPr/>
          <a:lstStyle/>
          <a:p>
            <a:fld id="{BDA13694-5ED6-455A-963F-B1379C4E54DC}" type="slidenum">
              <a:rPr lang="en-US" smtClean="0"/>
              <a:t>‹#›</a:t>
            </a:fld>
            <a:endParaRPr lang="en-US"/>
          </a:p>
        </p:txBody>
      </p:sp>
    </p:spTree>
    <p:extLst>
      <p:ext uri="{BB962C8B-B14F-4D97-AF65-F5344CB8AC3E}">
        <p14:creationId xmlns:p14="http://schemas.microsoft.com/office/powerpoint/2010/main" val="248555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A899-35D8-4A33-A7B6-BDCADF73B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95E59-9275-4BA0-BF71-DAAC34E077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74C4C-1B50-4B49-9D62-0D3154665AD0}"/>
              </a:ext>
            </a:extLst>
          </p:cNvPr>
          <p:cNvSpPr>
            <a:spLocks noGrp="1"/>
          </p:cNvSpPr>
          <p:nvPr>
            <p:ph type="dt" sz="half" idx="10"/>
          </p:nvPr>
        </p:nvSpPr>
        <p:spPr/>
        <p:txBody>
          <a:bodyPr/>
          <a:lstStyle/>
          <a:p>
            <a:fld id="{6AC7A46B-A5B2-4529-8749-8F75B5AA48B8}" type="datetimeFigureOut">
              <a:rPr lang="en-US" smtClean="0"/>
              <a:t>2/3/2020</a:t>
            </a:fld>
            <a:endParaRPr lang="en-US"/>
          </a:p>
        </p:txBody>
      </p:sp>
      <p:sp>
        <p:nvSpPr>
          <p:cNvPr id="5" name="Footer Placeholder 4">
            <a:extLst>
              <a:ext uri="{FF2B5EF4-FFF2-40B4-BE49-F238E27FC236}">
                <a16:creationId xmlns:a16="http://schemas.microsoft.com/office/drawing/2014/main" id="{3A0CB4EA-E281-4A21-A6B1-C9F90F348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74BEC-7A02-492F-87DD-103A32B05045}"/>
              </a:ext>
            </a:extLst>
          </p:cNvPr>
          <p:cNvSpPr>
            <a:spLocks noGrp="1"/>
          </p:cNvSpPr>
          <p:nvPr>
            <p:ph type="sldNum" sz="quarter" idx="12"/>
          </p:nvPr>
        </p:nvSpPr>
        <p:spPr/>
        <p:txBody>
          <a:bodyPr/>
          <a:lstStyle/>
          <a:p>
            <a:fld id="{BDA13694-5ED6-455A-963F-B1379C4E54DC}" type="slidenum">
              <a:rPr lang="en-US" smtClean="0"/>
              <a:t>‹#›</a:t>
            </a:fld>
            <a:endParaRPr lang="en-US"/>
          </a:p>
        </p:txBody>
      </p:sp>
    </p:spTree>
    <p:extLst>
      <p:ext uri="{BB962C8B-B14F-4D97-AF65-F5344CB8AC3E}">
        <p14:creationId xmlns:p14="http://schemas.microsoft.com/office/powerpoint/2010/main" val="28014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A3CB-EBC5-4F90-914E-C5402B046C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24B3D2-506D-4F1B-9790-3C6041945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15D64E-256E-4DD9-996D-A6EE7FADB739}"/>
              </a:ext>
            </a:extLst>
          </p:cNvPr>
          <p:cNvSpPr>
            <a:spLocks noGrp="1"/>
          </p:cNvSpPr>
          <p:nvPr>
            <p:ph type="dt" sz="half" idx="10"/>
          </p:nvPr>
        </p:nvSpPr>
        <p:spPr/>
        <p:txBody>
          <a:bodyPr/>
          <a:lstStyle/>
          <a:p>
            <a:fld id="{6AC7A46B-A5B2-4529-8749-8F75B5AA48B8}" type="datetimeFigureOut">
              <a:rPr lang="en-US" smtClean="0"/>
              <a:t>2/3/2020</a:t>
            </a:fld>
            <a:endParaRPr lang="en-US"/>
          </a:p>
        </p:txBody>
      </p:sp>
      <p:sp>
        <p:nvSpPr>
          <p:cNvPr id="5" name="Footer Placeholder 4">
            <a:extLst>
              <a:ext uri="{FF2B5EF4-FFF2-40B4-BE49-F238E27FC236}">
                <a16:creationId xmlns:a16="http://schemas.microsoft.com/office/drawing/2014/main" id="{FDA1A355-8927-484A-B5E5-C84BC90C0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C1143-06DE-43B7-B2EE-DD84F4E7CB8A}"/>
              </a:ext>
            </a:extLst>
          </p:cNvPr>
          <p:cNvSpPr>
            <a:spLocks noGrp="1"/>
          </p:cNvSpPr>
          <p:nvPr>
            <p:ph type="sldNum" sz="quarter" idx="12"/>
          </p:nvPr>
        </p:nvSpPr>
        <p:spPr/>
        <p:txBody>
          <a:bodyPr/>
          <a:lstStyle/>
          <a:p>
            <a:fld id="{BDA13694-5ED6-455A-963F-B1379C4E54DC}" type="slidenum">
              <a:rPr lang="en-US" smtClean="0"/>
              <a:t>‹#›</a:t>
            </a:fld>
            <a:endParaRPr lang="en-US"/>
          </a:p>
        </p:txBody>
      </p:sp>
    </p:spTree>
    <p:extLst>
      <p:ext uri="{BB962C8B-B14F-4D97-AF65-F5344CB8AC3E}">
        <p14:creationId xmlns:p14="http://schemas.microsoft.com/office/powerpoint/2010/main" val="242476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55A9-7468-4673-AE47-BF8E3153E6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21629-6AE1-47B6-8905-AEDE26496E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ABF32-A085-480E-B69B-0F617B3D86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32699-4779-4474-8531-C8781F0992EA}"/>
              </a:ext>
            </a:extLst>
          </p:cNvPr>
          <p:cNvSpPr>
            <a:spLocks noGrp="1"/>
          </p:cNvSpPr>
          <p:nvPr>
            <p:ph type="dt" sz="half" idx="10"/>
          </p:nvPr>
        </p:nvSpPr>
        <p:spPr/>
        <p:txBody>
          <a:bodyPr/>
          <a:lstStyle/>
          <a:p>
            <a:fld id="{6AC7A46B-A5B2-4529-8749-8F75B5AA48B8}" type="datetimeFigureOut">
              <a:rPr lang="en-US" smtClean="0"/>
              <a:t>2/3/2020</a:t>
            </a:fld>
            <a:endParaRPr lang="en-US"/>
          </a:p>
        </p:txBody>
      </p:sp>
      <p:sp>
        <p:nvSpPr>
          <p:cNvPr id="6" name="Footer Placeholder 5">
            <a:extLst>
              <a:ext uri="{FF2B5EF4-FFF2-40B4-BE49-F238E27FC236}">
                <a16:creationId xmlns:a16="http://schemas.microsoft.com/office/drawing/2014/main" id="{B28DFCF7-57A2-4EE8-9AC9-D0AC9EC97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786EB-7BDE-425E-AD07-001C999AE2A0}"/>
              </a:ext>
            </a:extLst>
          </p:cNvPr>
          <p:cNvSpPr>
            <a:spLocks noGrp="1"/>
          </p:cNvSpPr>
          <p:nvPr>
            <p:ph type="sldNum" sz="quarter" idx="12"/>
          </p:nvPr>
        </p:nvSpPr>
        <p:spPr/>
        <p:txBody>
          <a:bodyPr/>
          <a:lstStyle/>
          <a:p>
            <a:fld id="{BDA13694-5ED6-455A-963F-B1379C4E54DC}" type="slidenum">
              <a:rPr lang="en-US" smtClean="0"/>
              <a:t>‹#›</a:t>
            </a:fld>
            <a:endParaRPr lang="en-US"/>
          </a:p>
        </p:txBody>
      </p:sp>
    </p:spTree>
    <p:extLst>
      <p:ext uri="{BB962C8B-B14F-4D97-AF65-F5344CB8AC3E}">
        <p14:creationId xmlns:p14="http://schemas.microsoft.com/office/powerpoint/2010/main" val="344899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FDDE-ADAD-45AA-B3D5-4850F9F737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7A0C5-2AC7-496E-A82F-653A9EF62D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F07906-D22E-4BB8-BCD4-26EF85D154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7ED632-C420-4BC3-BC9C-0094F5164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101942-8F0B-4D32-8779-ED6631D7A9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3D62F7-DFBA-42D6-81C5-8BB7953FB77A}"/>
              </a:ext>
            </a:extLst>
          </p:cNvPr>
          <p:cNvSpPr>
            <a:spLocks noGrp="1"/>
          </p:cNvSpPr>
          <p:nvPr>
            <p:ph type="dt" sz="half" idx="10"/>
          </p:nvPr>
        </p:nvSpPr>
        <p:spPr/>
        <p:txBody>
          <a:bodyPr/>
          <a:lstStyle/>
          <a:p>
            <a:fld id="{6AC7A46B-A5B2-4529-8749-8F75B5AA48B8}" type="datetimeFigureOut">
              <a:rPr lang="en-US" smtClean="0"/>
              <a:t>2/3/2020</a:t>
            </a:fld>
            <a:endParaRPr lang="en-US"/>
          </a:p>
        </p:txBody>
      </p:sp>
      <p:sp>
        <p:nvSpPr>
          <p:cNvPr id="8" name="Footer Placeholder 7">
            <a:extLst>
              <a:ext uri="{FF2B5EF4-FFF2-40B4-BE49-F238E27FC236}">
                <a16:creationId xmlns:a16="http://schemas.microsoft.com/office/drawing/2014/main" id="{DC543BAD-AF5D-4E99-BF6B-F433F2E630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1A88E-BDC3-4FB6-9699-C48B79111464}"/>
              </a:ext>
            </a:extLst>
          </p:cNvPr>
          <p:cNvSpPr>
            <a:spLocks noGrp="1"/>
          </p:cNvSpPr>
          <p:nvPr>
            <p:ph type="sldNum" sz="quarter" idx="12"/>
          </p:nvPr>
        </p:nvSpPr>
        <p:spPr/>
        <p:txBody>
          <a:bodyPr/>
          <a:lstStyle/>
          <a:p>
            <a:fld id="{BDA13694-5ED6-455A-963F-B1379C4E54DC}" type="slidenum">
              <a:rPr lang="en-US" smtClean="0"/>
              <a:t>‹#›</a:t>
            </a:fld>
            <a:endParaRPr lang="en-US"/>
          </a:p>
        </p:txBody>
      </p:sp>
    </p:spTree>
    <p:extLst>
      <p:ext uri="{BB962C8B-B14F-4D97-AF65-F5344CB8AC3E}">
        <p14:creationId xmlns:p14="http://schemas.microsoft.com/office/powerpoint/2010/main" val="223843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14E5-8CF0-4D34-819D-568A49CB0C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18FDCD-534D-430A-A73F-59D1D7A5CD06}"/>
              </a:ext>
            </a:extLst>
          </p:cNvPr>
          <p:cNvSpPr>
            <a:spLocks noGrp="1"/>
          </p:cNvSpPr>
          <p:nvPr>
            <p:ph type="dt" sz="half" idx="10"/>
          </p:nvPr>
        </p:nvSpPr>
        <p:spPr/>
        <p:txBody>
          <a:bodyPr/>
          <a:lstStyle/>
          <a:p>
            <a:fld id="{6AC7A46B-A5B2-4529-8749-8F75B5AA48B8}" type="datetimeFigureOut">
              <a:rPr lang="en-US" smtClean="0"/>
              <a:t>2/3/2020</a:t>
            </a:fld>
            <a:endParaRPr lang="en-US"/>
          </a:p>
        </p:txBody>
      </p:sp>
      <p:sp>
        <p:nvSpPr>
          <p:cNvPr id="4" name="Footer Placeholder 3">
            <a:extLst>
              <a:ext uri="{FF2B5EF4-FFF2-40B4-BE49-F238E27FC236}">
                <a16:creationId xmlns:a16="http://schemas.microsoft.com/office/drawing/2014/main" id="{A63D3F32-1E11-418E-9807-D4F7DBF754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1DD8FC-BD54-4E47-96C0-2254E39498BB}"/>
              </a:ext>
            </a:extLst>
          </p:cNvPr>
          <p:cNvSpPr>
            <a:spLocks noGrp="1"/>
          </p:cNvSpPr>
          <p:nvPr>
            <p:ph type="sldNum" sz="quarter" idx="12"/>
          </p:nvPr>
        </p:nvSpPr>
        <p:spPr/>
        <p:txBody>
          <a:bodyPr/>
          <a:lstStyle/>
          <a:p>
            <a:fld id="{BDA13694-5ED6-455A-963F-B1379C4E54DC}" type="slidenum">
              <a:rPr lang="en-US" smtClean="0"/>
              <a:t>‹#›</a:t>
            </a:fld>
            <a:endParaRPr lang="en-US"/>
          </a:p>
        </p:txBody>
      </p:sp>
    </p:spTree>
    <p:extLst>
      <p:ext uri="{BB962C8B-B14F-4D97-AF65-F5344CB8AC3E}">
        <p14:creationId xmlns:p14="http://schemas.microsoft.com/office/powerpoint/2010/main" val="5476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DDE3D-B94C-4CB9-A79A-6DEEC2727614}"/>
              </a:ext>
            </a:extLst>
          </p:cNvPr>
          <p:cNvSpPr>
            <a:spLocks noGrp="1"/>
          </p:cNvSpPr>
          <p:nvPr>
            <p:ph type="dt" sz="half" idx="10"/>
          </p:nvPr>
        </p:nvSpPr>
        <p:spPr/>
        <p:txBody>
          <a:bodyPr/>
          <a:lstStyle/>
          <a:p>
            <a:fld id="{6AC7A46B-A5B2-4529-8749-8F75B5AA48B8}" type="datetimeFigureOut">
              <a:rPr lang="en-US" smtClean="0"/>
              <a:t>2/3/2020</a:t>
            </a:fld>
            <a:endParaRPr lang="en-US"/>
          </a:p>
        </p:txBody>
      </p:sp>
      <p:sp>
        <p:nvSpPr>
          <p:cNvPr id="3" name="Footer Placeholder 2">
            <a:extLst>
              <a:ext uri="{FF2B5EF4-FFF2-40B4-BE49-F238E27FC236}">
                <a16:creationId xmlns:a16="http://schemas.microsoft.com/office/drawing/2014/main" id="{456AF74F-7CD6-449F-AB59-09881035F9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6E047F-752F-4B75-A81D-9B525CC21F30}"/>
              </a:ext>
            </a:extLst>
          </p:cNvPr>
          <p:cNvSpPr>
            <a:spLocks noGrp="1"/>
          </p:cNvSpPr>
          <p:nvPr>
            <p:ph type="sldNum" sz="quarter" idx="12"/>
          </p:nvPr>
        </p:nvSpPr>
        <p:spPr/>
        <p:txBody>
          <a:bodyPr/>
          <a:lstStyle/>
          <a:p>
            <a:fld id="{BDA13694-5ED6-455A-963F-B1379C4E54DC}" type="slidenum">
              <a:rPr lang="en-US" smtClean="0"/>
              <a:t>‹#›</a:t>
            </a:fld>
            <a:endParaRPr lang="en-US"/>
          </a:p>
        </p:txBody>
      </p:sp>
    </p:spTree>
    <p:extLst>
      <p:ext uri="{BB962C8B-B14F-4D97-AF65-F5344CB8AC3E}">
        <p14:creationId xmlns:p14="http://schemas.microsoft.com/office/powerpoint/2010/main" val="113689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E0AC-9D66-4018-B216-C6393560E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F2481F-CB90-4A7B-84A4-8297AB0FE0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CEC6C-E0B8-4893-A142-D3D33D8B6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0C9F3D-6787-41E7-9447-B42A0D5E555C}"/>
              </a:ext>
            </a:extLst>
          </p:cNvPr>
          <p:cNvSpPr>
            <a:spLocks noGrp="1"/>
          </p:cNvSpPr>
          <p:nvPr>
            <p:ph type="dt" sz="half" idx="10"/>
          </p:nvPr>
        </p:nvSpPr>
        <p:spPr/>
        <p:txBody>
          <a:bodyPr/>
          <a:lstStyle/>
          <a:p>
            <a:fld id="{6AC7A46B-A5B2-4529-8749-8F75B5AA48B8}" type="datetimeFigureOut">
              <a:rPr lang="en-US" smtClean="0"/>
              <a:t>2/3/2020</a:t>
            </a:fld>
            <a:endParaRPr lang="en-US"/>
          </a:p>
        </p:txBody>
      </p:sp>
      <p:sp>
        <p:nvSpPr>
          <p:cNvPr id="6" name="Footer Placeholder 5">
            <a:extLst>
              <a:ext uri="{FF2B5EF4-FFF2-40B4-BE49-F238E27FC236}">
                <a16:creationId xmlns:a16="http://schemas.microsoft.com/office/drawing/2014/main" id="{CEB4B20C-819D-4955-9063-735449FC81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38673E-FDAE-493F-874C-BFDDFE3860F7}"/>
              </a:ext>
            </a:extLst>
          </p:cNvPr>
          <p:cNvSpPr>
            <a:spLocks noGrp="1"/>
          </p:cNvSpPr>
          <p:nvPr>
            <p:ph type="sldNum" sz="quarter" idx="12"/>
          </p:nvPr>
        </p:nvSpPr>
        <p:spPr/>
        <p:txBody>
          <a:bodyPr/>
          <a:lstStyle/>
          <a:p>
            <a:fld id="{BDA13694-5ED6-455A-963F-B1379C4E54DC}" type="slidenum">
              <a:rPr lang="en-US" smtClean="0"/>
              <a:t>‹#›</a:t>
            </a:fld>
            <a:endParaRPr lang="en-US"/>
          </a:p>
        </p:txBody>
      </p:sp>
    </p:spTree>
    <p:extLst>
      <p:ext uri="{BB962C8B-B14F-4D97-AF65-F5344CB8AC3E}">
        <p14:creationId xmlns:p14="http://schemas.microsoft.com/office/powerpoint/2010/main" val="148293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D44A-F110-47BB-A8EC-C29C46D85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BA8508-FE56-4866-9556-9D2565FC60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532C70-2E88-4F29-AAAF-AC63AEF78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6330B0-7D04-400E-BAF1-2DC52F1CA928}"/>
              </a:ext>
            </a:extLst>
          </p:cNvPr>
          <p:cNvSpPr>
            <a:spLocks noGrp="1"/>
          </p:cNvSpPr>
          <p:nvPr>
            <p:ph type="dt" sz="half" idx="10"/>
          </p:nvPr>
        </p:nvSpPr>
        <p:spPr/>
        <p:txBody>
          <a:bodyPr/>
          <a:lstStyle/>
          <a:p>
            <a:fld id="{6AC7A46B-A5B2-4529-8749-8F75B5AA48B8}" type="datetimeFigureOut">
              <a:rPr lang="en-US" smtClean="0"/>
              <a:t>2/3/2020</a:t>
            </a:fld>
            <a:endParaRPr lang="en-US"/>
          </a:p>
        </p:txBody>
      </p:sp>
      <p:sp>
        <p:nvSpPr>
          <p:cNvPr id="6" name="Footer Placeholder 5">
            <a:extLst>
              <a:ext uri="{FF2B5EF4-FFF2-40B4-BE49-F238E27FC236}">
                <a16:creationId xmlns:a16="http://schemas.microsoft.com/office/drawing/2014/main" id="{B12DD1A0-A516-437E-A3C2-52826A5EF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A1C1AE-B3DB-4BF4-A5F8-A51BC73C2D70}"/>
              </a:ext>
            </a:extLst>
          </p:cNvPr>
          <p:cNvSpPr>
            <a:spLocks noGrp="1"/>
          </p:cNvSpPr>
          <p:nvPr>
            <p:ph type="sldNum" sz="quarter" idx="12"/>
          </p:nvPr>
        </p:nvSpPr>
        <p:spPr/>
        <p:txBody>
          <a:bodyPr/>
          <a:lstStyle/>
          <a:p>
            <a:fld id="{BDA13694-5ED6-455A-963F-B1379C4E54DC}" type="slidenum">
              <a:rPr lang="en-US" smtClean="0"/>
              <a:t>‹#›</a:t>
            </a:fld>
            <a:endParaRPr lang="en-US"/>
          </a:p>
        </p:txBody>
      </p:sp>
    </p:spTree>
    <p:extLst>
      <p:ext uri="{BB962C8B-B14F-4D97-AF65-F5344CB8AC3E}">
        <p14:creationId xmlns:p14="http://schemas.microsoft.com/office/powerpoint/2010/main" val="17507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2542F2-89CB-481A-A8B6-251D068D8A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9084BC-300C-406E-9175-D31D52314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DFA5C-17D7-4F3D-AB33-C6E9BF67C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7A46B-A5B2-4529-8749-8F75B5AA48B8}" type="datetimeFigureOut">
              <a:rPr lang="en-US" smtClean="0"/>
              <a:t>2/3/2020</a:t>
            </a:fld>
            <a:endParaRPr lang="en-US"/>
          </a:p>
        </p:txBody>
      </p:sp>
      <p:sp>
        <p:nvSpPr>
          <p:cNvPr id="5" name="Footer Placeholder 4">
            <a:extLst>
              <a:ext uri="{FF2B5EF4-FFF2-40B4-BE49-F238E27FC236}">
                <a16:creationId xmlns:a16="http://schemas.microsoft.com/office/drawing/2014/main" id="{4F662CDC-47BC-4A74-AA7E-DA6A1F9390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4EEE9A-369B-4B07-B49A-B2901E976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13694-5ED6-455A-963F-B1379C4E54DC}" type="slidenum">
              <a:rPr lang="en-US" smtClean="0"/>
              <a:t>‹#›</a:t>
            </a:fld>
            <a:endParaRPr lang="en-US"/>
          </a:p>
        </p:txBody>
      </p:sp>
    </p:spTree>
    <p:extLst>
      <p:ext uri="{BB962C8B-B14F-4D97-AF65-F5344CB8AC3E}">
        <p14:creationId xmlns:p14="http://schemas.microsoft.com/office/powerpoint/2010/main" val="1903827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A35B5B-C583-4059-89AD-0CEACF183F09}"/>
              </a:ext>
            </a:extLst>
          </p:cNvPr>
          <p:cNvSpPr/>
          <p:nvPr/>
        </p:nvSpPr>
        <p:spPr>
          <a:xfrm>
            <a:off x="1849287" y="104867"/>
            <a:ext cx="846693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NUTRITION - Macronutrients</a:t>
            </a:r>
          </a:p>
        </p:txBody>
      </p:sp>
      <p:sp>
        <p:nvSpPr>
          <p:cNvPr id="5" name="TextBox 4">
            <a:extLst>
              <a:ext uri="{FF2B5EF4-FFF2-40B4-BE49-F238E27FC236}">
                <a16:creationId xmlns:a16="http://schemas.microsoft.com/office/drawing/2014/main" id="{E3054C85-3B02-4D27-972E-47F4FB71B2CC}"/>
              </a:ext>
            </a:extLst>
          </p:cNvPr>
          <p:cNvSpPr txBox="1"/>
          <p:nvPr/>
        </p:nvSpPr>
        <p:spPr>
          <a:xfrm>
            <a:off x="-66260" y="1027045"/>
            <a:ext cx="12390783" cy="400110"/>
          </a:xfrm>
          <a:prstGeom prst="rect">
            <a:avLst/>
          </a:prstGeom>
          <a:noFill/>
        </p:spPr>
        <p:txBody>
          <a:bodyPr wrap="square" rtlCol="0">
            <a:spAutoFit/>
          </a:bodyPr>
          <a:lstStyle/>
          <a:p>
            <a:r>
              <a:rPr lang="en-US" sz="2000" b="1" dirty="0"/>
              <a:t>NUTRIENT – any substance that you MUST obtain from the food and drink you consume to stay functionally healthy</a:t>
            </a:r>
          </a:p>
        </p:txBody>
      </p:sp>
      <p:sp>
        <p:nvSpPr>
          <p:cNvPr id="6" name="Rectangle 5">
            <a:extLst>
              <a:ext uri="{FF2B5EF4-FFF2-40B4-BE49-F238E27FC236}">
                <a16:creationId xmlns:a16="http://schemas.microsoft.com/office/drawing/2014/main" id="{BB6C6B9E-B54D-4EBC-9281-D87408B92B87}"/>
              </a:ext>
            </a:extLst>
          </p:cNvPr>
          <p:cNvSpPr/>
          <p:nvPr/>
        </p:nvSpPr>
        <p:spPr>
          <a:xfrm>
            <a:off x="-96354" y="6200864"/>
            <a:ext cx="7494681" cy="523220"/>
          </a:xfrm>
          <a:prstGeom prst="rect">
            <a:avLst/>
          </a:prstGeom>
          <a:noFill/>
        </p:spPr>
        <p:txBody>
          <a:bodyPr wrap="square" lIns="91440" tIns="45720" rIns="91440" bIns="45720">
            <a:spAutoFit/>
          </a:bodyPr>
          <a:lstStyle/>
          <a:p>
            <a:pPr algn="ctr"/>
            <a:r>
              <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MACRONUTRIENTS – Required in large amounts</a:t>
            </a:r>
          </a:p>
        </p:txBody>
      </p:sp>
      <p:pic>
        <p:nvPicPr>
          <p:cNvPr id="1026" name="Picture 2" descr="Image result for macronutrients">
            <a:extLst>
              <a:ext uri="{FF2B5EF4-FFF2-40B4-BE49-F238E27FC236}">
                <a16:creationId xmlns:a16="http://schemas.microsoft.com/office/drawing/2014/main" id="{6BA8D20D-FECA-4FDB-8E5A-AD40703FC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6035"/>
            <a:ext cx="6691746" cy="4390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ter">
            <a:extLst>
              <a:ext uri="{FF2B5EF4-FFF2-40B4-BE49-F238E27FC236}">
                <a16:creationId xmlns:a16="http://schemas.microsoft.com/office/drawing/2014/main" id="{79FEE281-D3E9-49EB-9931-CB8199AB3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710" y="1443134"/>
            <a:ext cx="3922643" cy="320712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calories in a gram of carbs">
            <a:extLst>
              <a:ext uri="{FF2B5EF4-FFF2-40B4-BE49-F238E27FC236}">
                <a16:creationId xmlns:a16="http://schemas.microsoft.com/office/drawing/2014/main" id="{8F265B86-6701-4032-8055-2AF89B29F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875" y="4693094"/>
            <a:ext cx="4405744" cy="203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88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E14313-78FB-44C8-BA0D-5C40F101F819}"/>
              </a:ext>
            </a:extLst>
          </p:cNvPr>
          <p:cNvSpPr/>
          <p:nvPr/>
        </p:nvSpPr>
        <p:spPr>
          <a:xfrm>
            <a:off x="2919912" y="127155"/>
            <a:ext cx="635218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CARBO – LOADING ??</a:t>
            </a:r>
          </a:p>
        </p:txBody>
      </p:sp>
      <p:pic>
        <p:nvPicPr>
          <p:cNvPr id="3074" name="Picture 2" descr="Image result for carbo load gif">
            <a:extLst>
              <a:ext uri="{FF2B5EF4-FFF2-40B4-BE49-F238E27FC236}">
                <a16:creationId xmlns:a16="http://schemas.microsoft.com/office/drawing/2014/main" id="{B11D714B-AF99-40FA-B63F-26D284EE068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00421"/>
            <a:ext cx="10584873" cy="553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34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E5CF8-4BF8-4263-BD5D-DE1D0693D4E2}"/>
              </a:ext>
            </a:extLst>
          </p:cNvPr>
          <p:cNvSpPr/>
          <p:nvPr/>
        </p:nvSpPr>
        <p:spPr>
          <a:xfrm>
            <a:off x="592354" y="113303"/>
            <a:ext cx="1100730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CAN EATING CARBS MAKE YOU FAT ??</a:t>
            </a:r>
          </a:p>
        </p:txBody>
      </p:sp>
      <p:pic>
        <p:nvPicPr>
          <p:cNvPr id="4098" name="Picture 2" descr="Image result for glucose to glycogen to fat">
            <a:extLst>
              <a:ext uri="{FF2B5EF4-FFF2-40B4-BE49-F238E27FC236}">
                <a16:creationId xmlns:a16="http://schemas.microsoft.com/office/drawing/2014/main" id="{5B5A7CFA-FCCD-404B-9F00-4157F55A6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2" y="845128"/>
            <a:ext cx="7689274" cy="48490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1BFF4A6-B8A1-4F74-B7FC-8BC2897C6E81}"/>
              </a:ext>
            </a:extLst>
          </p:cNvPr>
          <p:cNvSpPr txBox="1"/>
          <p:nvPr/>
        </p:nvSpPr>
        <p:spPr>
          <a:xfrm>
            <a:off x="7827816" y="1163779"/>
            <a:ext cx="4364184" cy="3108543"/>
          </a:xfrm>
          <a:prstGeom prst="rect">
            <a:avLst/>
          </a:prstGeom>
          <a:noFill/>
        </p:spPr>
        <p:txBody>
          <a:bodyPr wrap="square" rtlCol="0">
            <a:spAutoFit/>
          </a:bodyPr>
          <a:lstStyle/>
          <a:p>
            <a:r>
              <a:rPr lang="en-US" sz="2800" b="1" dirty="0">
                <a:solidFill>
                  <a:srgbClr val="0070C0"/>
                </a:solidFill>
              </a:rPr>
              <a:t>When your blood sugar is high, you will store the glucose in your cells as Glycogen, but when your cells are totally full of Glycogen, you convert Glycogen into </a:t>
            </a:r>
            <a:r>
              <a:rPr lang="en-US" sz="2800" b="1" u="sng" dirty="0">
                <a:solidFill>
                  <a:srgbClr val="FF0000"/>
                </a:solidFill>
              </a:rPr>
              <a:t>FAT</a:t>
            </a:r>
          </a:p>
        </p:txBody>
      </p:sp>
      <p:sp>
        <p:nvSpPr>
          <p:cNvPr id="7" name="Rectangle 6">
            <a:extLst>
              <a:ext uri="{FF2B5EF4-FFF2-40B4-BE49-F238E27FC236}">
                <a16:creationId xmlns:a16="http://schemas.microsoft.com/office/drawing/2014/main" id="{4AC445E7-C562-4102-B2F3-70782722C293}"/>
              </a:ext>
            </a:extLst>
          </p:cNvPr>
          <p:cNvSpPr/>
          <p:nvPr/>
        </p:nvSpPr>
        <p:spPr>
          <a:xfrm>
            <a:off x="777852" y="5821370"/>
            <a:ext cx="10248383"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GLUCOSE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sym typeface="Wingdings" panose="05000000000000000000" pitchFamily="2" charset="2"/>
              </a:rPr>
              <a:t> GLYCOGEN  FAT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40692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ACB4FD-A674-47A1-BDCF-479FBE936DEE}"/>
              </a:ext>
            </a:extLst>
          </p:cNvPr>
          <p:cNvSpPr/>
          <p:nvPr/>
        </p:nvSpPr>
        <p:spPr>
          <a:xfrm>
            <a:off x="514155" y="210280"/>
            <a:ext cx="980595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Not all CARBS are created equally</a:t>
            </a:r>
          </a:p>
        </p:txBody>
      </p:sp>
      <p:pic>
        <p:nvPicPr>
          <p:cNvPr id="5122" name="Picture 2" descr="Image result for processed refined carbs">
            <a:extLst>
              <a:ext uri="{FF2B5EF4-FFF2-40B4-BE49-F238E27FC236}">
                <a16:creationId xmlns:a16="http://schemas.microsoft.com/office/drawing/2014/main" id="{0A7760E7-7145-4E2A-B9D2-0DEA054CA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260762"/>
            <a:ext cx="8180387" cy="50984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43069C-5AE1-48CF-8D3E-2A816FE5BFB4}"/>
              </a:ext>
            </a:extLst>
          </p:cNvPr>
          <p:cNvSpPr txBox="1"/>
          <p:nvPr/>
        </p:nvSpPr>
        <p:spPr>
          <a:xfrm>
            <a:off x="8298873" y="1544777"/>
            <a:ext cx="3550659" cy="4893647"/>
          </a:xfrm>
          <a:prstGeom prst="rect">
            <a:avLst/>
          </a:prstGeom>
          <a:noFill/>
        </p:spPr>
        <p:txBody>
          <a:bodyPr wrap="square" rtlCol="0">
            <a:spAutoFit/>
          </a:bodyPr>
          <a:lstStyle/>
          <a:p>
            <a:r>
              <a:rPr lang="en-US" sz="2400" b="1" dirty="0">
                <a:solidFill>
                  <a:srgbClr val="0070C0"/>
                </a:solidFill>
              </a:rPr>
              <a:t>REFINED CARBS – Have a high Glycemic Index #.  This is a measurement of the rate at which your body digests, absorbs and converts them into blood GLUCOSE. </a:t>
            </a:r>
          </a:p>
          <a:p>
            <a:r>
              <a:rPr lang="en-US" sz="2400" b="1" dirty="0">
                <a:solidFill>
                  <a:srgbClr val="663300"/>
                </a:solidFill>
              </a:rPr>
              <a:t>WHOLE CARBS – Have a low G.I., they contain indigestible fiber which slows down the process of their conversion to blood GLUCOSE</a:t>
            </a:r>
            <a:endParaRPr lang="en-US" sz="2400" b="1" dirty="0">
              <a:solidFill>
                <a:srgbClr val="0070C0"/>
              </a:solidFill>
            </a:endParaRPr>
          </a:p>
        </p:txBody>
      </p:sp>
    </p:spTree>
    <p:extLst>
      <p:ext uri="{BB962C8B-B14F-4D97-AF65-F5344CB8AC3E}">
        <p14:creationId xmlns:p14="http://schemas.microsoft.com/office/powerpoint/2010/main" val="162361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FC94AB-6C34-4F66-8CD6-C8D384FB0CFA}"/>
              </a:ext>
            </a:extLst>
          </p:cNvPr>
          <p:cNvSpPr/>
          <p:nvPr/>
        </p:nvSpPr>
        <p:spPr>
          <a:xfrm>
            <a:off x="1986356" y="113300"/>
            <a:ext cx="8219301"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GLYCEMIC INDEX</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WHITE RICE vs BROWN RICE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026" name="Picture 2" descr="Image result for white rice vs brown rice">
            <a:extLst>
              <a:ext uri="{FF2B5EF4-FFF2-40B4-BE49-F238E27FC236}">
                <a16:creationId xmlns:a16="http://schemas.microsoft.com/office/drawing/2014/main" id="{D84B8624-B0FC-4728-8CC4-112BDD3C4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309" y="1902262"/>
            <a:ext cx="6192981" cy="4955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0C5150F-4429-4FEB-88C9-66D31C7AEBAF}"/>
              </a:ext>
            </a:extLst>
          </p:cNvPr>
          <p:cNvSpPr/>
          <p:nvPr/>
        </p:nvSpPr>
        <p:spPr>
          <a:xfrm>
            <a:off x="1246864" y="3549231"/>
            <a:ext cx="886781"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73</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ectangle 5">
            <a:extLst>
              <a:ext uri="{FF2B5EF4-FFF2-40B4-BE49-F238E27FC236}">
                <a16:creationId xmlns:a16="http://schemas.microsoft.com/office/drawing/2014/main" id="{C7B17774-A94A-49CA-A14F-F5A663EFB5B1}"/>
              </a:ext>
            </a:extLst>
          </p:cNvPr>
          <p:cNvSpPr/>
          <p:nvPr/>
        </p:nvSpPr>
        <p:spPr>
          <a:xfrm>
            <a:off x="9587302" y="3466101"/>
            <a:ext cx="88678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49</a:t>
            </a:r>
          </a:p>
        </p:txBody>
      </p:sp>
    </p:spTree>
    <p:extLst>
      <p:ext uri="{BB962C8B-B14F-4D97-AF65-F5344CB8AC3E}">
        <p14:creationId xmlns:p14="http://schemas.microsoft.com/office/powerpoint/2010/main" val="891996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38CF76-6213-471F-ADAE-AD9F64365E8A}"/>
              </a:ext>
            </a:extLst>
          </p:cNvPr>
          <p:cNvSpPr/>
          <p:nvPr/>
        </p:nvSpPr>
        <p:spPr>
          <a:xfrm>
            <a:off x="-112053" y="71730"/>
            <a:ext cx="7483908"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FF0000"/>
                </a:solidFill>
                <a:effectLst>
                  <a:glow rad="38100">
                    <a:schemeClr val="accent1">
                      <a:alpha val="40000"/>
                    </a:schemeClr>
                  </a:glow>
                </a:effectLst>
              </a:rPr>
              <a:t>DANGERS OF BAD CARBS</a:t>
            </a:r>
          </a:p>
        </p:txBody>
      </p:sp>
      <p:pic>
        <p:nvPicPr>
          <p:cNvPr id="6146" name="Picture 2" descr="Image result for type 2 diabetes">
            <a:extLst>
              <a:ext uri="{FF2B5EF4-FFF2-40B4-BE49-F238E27FC236}">
                <a16:creationId xmlns:a16="http://schemas.microsoft.com/office/drawing/2014/main" id="{62D30A97-89E0-47EF-86FC-D70F874FE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9647"/>
            <a:ext cx="5015346" cy="29950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obesity">
            <a:extLst>
              <a:ext uri="{FF2B5EF4-FFF2-40B4-BE49-F238E27FC236}">
                <a16:creationId xmlns:a16="http://schemas.microsoft.com/office/drawing/2014/main" id="{C2AE3372-91F7-4C70-86B5-0F4F12F08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7709"/>
            <a:ext cx="5015346" cy="29950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heart disease">
            <a:extLst>
              <a:ext uri="{FF2B5EF4-FFF2-40B4-BE49-F238E27FC236}">
                <a16:creationId xmlns:a16="http://schemas.microsoft.com/office/drawing/2014/main" id="{3B88F0C2-FB1C-49E9-8966-BAB329F11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931" y="71730"/>
            <a:ext cx="4849089" cy="407077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cancer">
            <a:extLst>
              <a:ext uri="{FF2B5EF4-FFF2-40B4-BE49-F238E27FC236}">
                <a16:creationId xmlns:a16="http://schemas.microsoft.com/office/drawing/2014/main" id="{651C72AD-19BB-4813-9629-96B39C80D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599" y="4103407"/>
            <a:ext cx="5617153" cy="27293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CD5E6A-20F4-4C24-915B-CCDAA2F57E35}"/>
              </a:ext>
            </a:extLst>
          </p:cNvPr>
          <p:cNvSpPr/>
          <p:nvPr/>
        </p:nvSpPr>
        <p:spPr>
          <a:xfrm>
            <a:off x="-87467" y="4726864"/>
            <a:ext cx="258564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OBESITY</a:t>
            </a:r>
          </a:p>
        </p:txBody>
      </p:sp>
      <p:sp>
        <p:nvSpPr>
          <p:cNvPr id="3" name="Rectangle 2">
            <a:extLst>
              <a:ext uri="{FF2B5EF4-FFF2-40B4-BE49-F238E27FC236}">
                <a16:creationId xmlns:a16="http://schemas.microsoft.com/office/drawing/2014/main" id="{2444B652-EB17-457C-BD09-78C2357775D8}"/>
              </a:ext>
            </a:extLst>
          </p:cNvPr>
          <p:cNvSpPr/>
          <p:nvPr/>
        </p:nvSpPr>
        <p:spPr>
          <a:xfrm>
            <a:off x="4955866" y="2759515"/>
            <a:ext cx="3139256" cy="646331"/>
          </a:xfrm>
          <a:prstGeom prst="rect">
            <a:avLst/>
          </a:prstGeom>
          <a:noFill/>
        </p:spPr>
        <p:txBody>
          <a:bodyPr wrap="non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HEART DISEASE</a:t>
            </a:r>
          </a:p>
        </p:txBody>
      </p:sp>
      <p:sp>
        <p:nvSpPr>
          <p:cNvPr id="5" name="Rectangle 4">
            <a:extLst>
              <a:ext uri="{FF2B5EF4-FFF2-40B4-BE49-F238E27FC236}">
                <a16:creationId xmlns:a16="http://schemas.microsoft.com/office/drawing/2014/main" id="{E1C62077-F97F-47AC-9EFC-03EFEFA9102D}"/>
              </a:ext>
            </a:extLst>
          </p:cNvPr>
          <p:cNvSpPr/>
          <p:nvPr/>
        </p:nvSpPr>
        <p:spPr>
          <a:xfrm>
            <a:off x="6857041" y="5225625"/>
            <a:ext cx="25234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FF0000"/>
                </a:solidFill>
                <a:effectLst/>
              </a:rPr>
              <a:t>CANCER</a:t>
            </a:r>
          </a:p>
        </p:txBody>
      </p:sp>
    </p:spTree>
    <p:extLst>
      <p:ext uri="{BB962C8B-B14F-4D97-AF65-F5344CB8AC3E}">
        <p14:creationId xmlns:p14="http://schemas.microsoft.com/office/powerpoint/2010/main" val="2488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AA3E33-ABBD-4685-B155-AEAB1CEE947C}"/>
              </a:ext>
            </a:extLst>
          </p:cNvPr>
          <p:cNvSpPr/>
          <p:nvPr/>
        </p:nvSpPr>
        <p:spPr>
          <a:xfrm>
            <a:off x="256100" y="143322"/>
            <a:ext cx="11308737" cy="707886"/>
          </a:xfrm>
          <a:prstGeom prst="rect">
            <a:avLst/>
          </a:prstGeom>
        </p:spPr>
        <p:txBody>
          <a:bodyPr wrap="none">
            <a:spAutoFit/>
          </a:bodyPr>
          <a:lstStyle/>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MICRONUTRIENTS – Required in very small amounts</a:t>
            </a:r>
          </a:p>
        </p:txBody>
      </p:sp>
      <p:pic>
        <p:nvPicPr>
          <p:cNvPr id="5" name="Picture 6" descr="Image result for vitamins and minerals">
            <a:extLst>
              <a:ext uri="{FF2B5EF4-FFF2-40B4-BE49-F238E27FC236}">
                <a16:creationId xmlns:a16="http://schemas.microsoft.com/office/drawing/2014/main" id="{1393731D-D254-43B4-8E03-09FD6E1EF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03" y="1721054"/>
            <a:ext cx="11582401" cy="49936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9041F1-D97D-4516-B0A9-917F7FF905DE}"/>
              </a:ext>
            </a:extLst>
          </p:cNvPr>
          <p:cNvSpPr/>
          <p:nvPr/>
        </p:nvSpPr>
        <p:spPr>
          <a:xfrm>
            <a:off x="1464731" y="1204797"/>
            <a:ext cx="30605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VITAMINS</a:t>
            </a:r>
          </a:p>
        </p:txBody>
      </p:sp>
      <p:sp>
        <p:nvSpPr>
          <p:cNvPr id="7" name="Rectangle 6">
            <a:extLst>
              <a:ext uri="{FF2B5EF4-FFF2-40B4-BE49-F238E27FC236}">
                <a16:creationId xmlns:a16="http://schemas.microsoft.com/office/drawing/2014/main" id="{FBEFB1F0-8DE0-4963-BBCA-C2FDA1ECC8DF}"/>
              </a:ext>
            </a:extLst>
          </p:cNvPr>
          <p:cNvSpPr/>
          <p:nvPr/>
        </p:nvSpPr>
        <p:spPr>
          <a:xfrm>
            <a:off x="7279002" y="1191548"/>
            <a:ext cx="3199915"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MINERALS</a:t>
            </a:r>
          </a:p>
        </p:txBody>
      </p:sp>
      <p:sp>
        <p:nvSpPr>
          <p:cNvPr id="2" name="TextBox 1">
            <a:extLst>
              <a:ext uri="{FF2B5EF4-FFF2-40B4-BE49-F238E27FC236}">
                <a16:creationId xmlns:a16="http://schemas.microsoft.com/office/drawing/2014/main" id="{205AF6AA-E54B-4037-8701-BAC41680A3D0}"/>
              </a:ext>
            </a:extLst>
          </p:cNvPr>
          <p:cNvSpPr txBox="1"/>
          <p:nvPr/>
        </p:nvSpPr>
        <p:spPr>
          <a:xfrm>
            <a:off x="1066800" y="6414654"/>
            <a:ext cx="7287491" cy="461665"/>
          </a:xfrm>
          <a:prstGeom prst="rect">
            <a:avLst/>
          </a:prstGeom>
          <a:noFill/>
        </p:spPr>
        <p:txBody>
          <a:bodyPr wrap="square" rtlCol="0">
            <a:spAutoFit/>
          </a:bodyPr>
          <a:lstStyle/>
          <a:p>
            <a:r>
              <a:rPr lang="en-US" sz="2400" dirty="0"/>
              <a:t>MICRONUTRIENTS HAVE ZERO CALORIC VALUE</a:t>
            </a:r>
          </a:p>
        </p:txBody>
      </p:sp>
      <p:sp>
        <p:nvSpPr>
          <p:cNvPr id="3" name="Rectangle 2">
            <a:extLst>
              <a:ext uri="{FF2B5EF4-FFF2-40B4-BE49-F238E27FC236}">
                <a16:creationId xmlns:a16="http://schemas.microsoft.com/office/drawing/2014/main" id="{44BD2283-33A4-4837-A59A-E60D9FF2A451}"/>
              </a:ext>
            </a:extLst>
          </p:cNvPr>
          <p:cNvSpPr/>
          <p:nvPr/>
        </p:nvSpPr>
        <p:spPr>
          <a:xfrm>
            <a:off x="2521481" y="3784756"/>
            <a:ext cx="886781"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13</a:t>
            </a:r>
          </a:p>
        </p:txBody>
      </p:sp>
      <p:sp>
        <p:nvSpPr>
          <p:cNvPr id="8" name="Rectangle 7">
            <a:extLst>
              <a:ext uri="{FF2B5EF4-FFF2-40B4-BE49-F238E27FC236}">
                <a16:creationId xmlns:a16="http://schemas.microsoft.com/office/drawing/2014/main" id="{27E86BD5-6179-4DE4-8151-E750369B6A84}"/>
              </a:ext>
            </a:extLst>
          </p:cNvPr>
          <p:cNvSpPr/>
          <p:nvPr/>
        </p:nvSpPr>
        <p:spPr>
          <a:xfrm>
            <a:off x="8312689" y="3715484"/>
            <a:ext cx="88678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17</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5258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0AE8EC-224F-4464-88EA-0628CD93EBA5}"/>
              </a:ext>
            </a:extLst>
          </p:cNvPr>
          <p:cNvSpPr/>
          <p:nvPr/>
        </p:nvSpPr>
        <p:spPr>
          <a:xfrm>
            <a:off x="2091530" y="12103"/>
            <a:ext cx="7823425"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IS METABOLISM ???</a:t>
            </a:r>
          </a:p>
        </p:txBody>
      </p:sp>
      <p:sp>
        <p:nvSpPr>
          <p:cNvPr id="6" name="Rectangle 5">
            <a:extLst>
              <a:ext uri="{FF2B5EF4-FFF2-40B4-BE49-F238E27FC236}">
                <a16:creationId xmlns:a16="http://schemas.microsoft.com/office/drawing/2014/main" id="{C79B730F-B0DD-4255-8D5C-C9F4F8F6D590}"/>
              </a:ext>
            </a:extLst>
          </p:cNvPr>
          <p:cNvSpPr/>
          <p:nvPr/>
        </p:nvSpPr>
        <p:spPr>
          <a:xfrm>
            <a:off x="-39755" y="793976"/>
            <a:ext cx="12192000" cy="553998"/>
          </a:xfrm>
          <a:prstGeom prst="rect">
            <a:avLst/>
          </a:prstGeom>
          <a:noFill/>
        </p:spPr>
        <p:txBody>
          <a:bodyPr wrap="square" lIns="91440" tIns="45720" rIns="91440" bIns="45720">
            <a:spAutoFit/>
          </a:bodyPr>
          <a:lstStyle/>
          <a:p>
            <a:pPr algn="ctr"/>
            <a:r>
              <a:rPr lang="en-US" sz="3000" b="0" cap="none" spc="0" dirty="0">
                <a:ln w="0"/>
                <a:solidFill>
                  <a:schemeClr val="accent1"/>
                </a:solidFill>
                <a:effectLst>
                  <a:outerShdw blurRad="38100" dist="25400" dir="5400000" algn="ctr" rotWithShape="0">
                    <a:srgbClr val="6E747A">
                      <a:alpha val="43000"/>
                    </a:srgbClr>
                  </a:outerShdw>
                </a:effectLst>
              </a:rPr>
              <a:t>The chemical processes that occur within </a:t>
            </a:r>
            <a:r>
              <a:rPr lang="en-US" sz="3000" dirty="0">
                <a:ln w="0"/>
                <a:solidFill>
                  <a:schemeClr val="accent1"/>
                </a:solidFill>
                <a:effectLst>
                  <a:outerShdw blurRad="38100" dist="25400" dir="5400000" algn="ctr" rotWithShape="0">
                    <a:srgbClr val="6E747A">
                      <a:alpha val="43000"/>
                    </a:srgbClr>
                  </a:outerShdw>
                </a:effectLst>
              </a:rPr>
              <a:t>a living organism to maintain life</a:t>
            </a:r>
            <a:endParaRPr lang="en-US" sz="3000" b="0" cap="none" spc="0" dirty="0">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8455AF92-CA7F-4D48-A265-127F496E739F}"/>
              </a:ext>
            </a:extLst>
          </p:cNvPr>
          <p:cNvSpPr txBox="1"/>
          <p:nvPr/>
        </p:nvSpPr>
        <p:spPr>
          <a:xfrm>
            <a:off x="3419060" y="1404730"/>
            <a:ext cx="5333647" cy="369332"/>
          </a:xfrm>
          <a:prstGeom prst="rect">
            <a:avLst/>
          </a:prstGeom>
          <a:noFill/>
        </p:spPr>
        <p:txBody>
          <a:bodyPr wrap="square" rtlCol="0">
            <a:spAutoFit/>
          </a:bodyPr>
          <a:lstStyle/>
          <a:p>
            <a:r>
              <a:rPr lang="en-US" b="1" dirty="0"/>
              <a:t>All cellular reactions fit into one of two categories</a:t>
            </a:r>
          </a:p>
        </p:txBody>
      </p:sp>
      <p:sp>
        <p:nvSpPr>
          <p:cNvPr id="8" name="Rectangle 7">
            <a:extLst>
              <a:ext uri="{FF2B5EF4-FFF2-40B4-BE49-F238E27FC236}">
                <a16:creationId xmlns:a16="http://schemas.microsoft.com/office/drawing/2014/main" id="{3C0BA26C-F6FE-4B5B-8247-20EFE0A3FD89}"/>
              </a:ext>
            </a:extLst>
          </p:cNvPr>
          <p:cNvSpPr/>
          <p:nvPr/>
        </p:nvSpPr>
        <p:spPr>
          <a:xfrm>
            <a:off x="65382" y="1695131"/>
            <a:ext cx="318228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ANABOLIC</a:t>
            </a:r>
          </a:p>
        </p:txBody>
      </p:sp>
      <p:sp>
        <p:nvSpPr>
          <p:cNvPr id="9" name="Rectangle 8">
            <a:extLst>
              <a:ext uri="{FF2B5EF4-FFF2-40B4-BE49-F238E27FC236}">
                <a16:creationId xmlns:a16="http://schemas.microsoft.com/office/drawing/2014/main" id="{017A3528-27BB-4F82-A32B-C112EC22582A}"/>
              </a:ext>
            </a:extLst>
          </p:cNvPr>
          <p:cNvSpPr/>
          <p:nvPr/>
        </p:nvSpPr>
        <p:spPr>
          <a:xfrm>
            <a:off x="7464232" y="5763543"/>
            <a:ext cx="332700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CATABOLIC</a:t>
            </a:r>
          </a:p>
        </p:txBody>
      </p:sp>
      <p:pic>
        <p:nvPicPr>
          <p:cNvPr id="2050" name="Picture 2" descr="Image result for a cell">
            <a:extLst>
              <a:ext uri="{FF2B5EF4-FFF2-40B4-BE49-F238E27FC236}">
                <a16:creationId xmlns:a16="http://schemas.microsoft.com/office/drawing/2014/main" id="{09A7EEE3-14E3-45BB-B319-CA193C657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2" y="2618461"/>
            <a:ext cx="6094544" cy="38261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nimated cell gif">
            <a:extLst>
              <a:ext uri="{FF2B5EF4-FFF2-40B4-BE49-F238E27FC236}">
                <a16:creationId xmlns:a16="http://schemas.microsoft.com/office/drawing/2014/main" id="{10C56117-1B9F-4104-A6AF-F3675362CF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16332" y="1830818"/>
            <a:ext cx="5910286" cy="374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522089-73BC-4F3C-9F42-9239DEDC4C64}"/>
              </a:ext>
            </a:extLst>
          </p:cNvPr>
          <p:cNvSpPr/>
          <p:nvPr/>
        </p:nvSpPr>
        <p:spPr>
          <a:xfrm>
            <a:off x="0" y="157878"/>
            <a:ext cx="12364278" cy="1754326"/>
          </a:xfrm>
          <a:prstGeom prst="rect">
            <a:avLst/>
          </a:prstGeom>
          <a:noFill/>
        </p:spPr>
        <p:txBody>
          <a:bodyPr wrap="square" lIns="91440" tIns="45720" rIns="91440" bIns="45720">
            <a:spAutoFit/>
          </a:bodyPr>
          <a:lstStyle/>
          <a:p>
            <a:pPr algn="ctr"/>
            <a:r>
              <a:rPr lang="en-US" sz="3600" b="1" cap="none" spc="0" dirty="0">
                <a:ln w="12700">
                  <a:solidFill>
                    <a:schemeClr val="accent1"/>
                  </a:solidFill>
                  <a:prstDash val="solid"/>
                </a:ln>
                <a:solidFill>
                  <a:srgbClr val="FF0000"/>
                </a:solidFill>
                <a:effectLst>
                  <a:outerShdw dist="38100" dir="2640000" algn="bl" rotWithShape="0">
                    <a:schemeClr val="accent1"/>
                  </a:outerShdw>
                </a:effectLst>
              </a:rPr>
              <a:t>ANABOLIC</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Reactions : any chemical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rxn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t</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hat takes low energy</a:t>
            </a:r>
          </a:p>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molecules and builds t</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hem into larger, high energy-rich molecules – Energy must be input into the bonds</a:t>
            </a:r>
          </a:p>
        </p:txBody>
      </p:sp>
      <p:pic>
        <p:nvPicPr>
          <p:cNvPr id="2050" name="Picture 2" descr="Image result for anabolic reaction">
            <a:extLst>
              <a:ext uri="{FF2B5EF4-FFF2-40B4-BE49-F238E27FC236}">
                <a16:creationId xmlns:a16="http://schemas.microsoft.com/office/drawing/2014/main" id="{C23C647D-20E8-4AB3-AF05-7748C26A0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5" y="1912204"/>
            <a:ext cx="4996070" cy="4687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nabolic reaction graph">
            <a:extLst>
              <a:ext uri="{FF2B5EF4-FFF2-40B4-BE49-F238E27FC236}">
                <a16:creationId xmlns:a16="http://schemas.microsoft.com/office/drawing/2014/main" id="{7C07AB17-A820-49A1-A76C-864883C0E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217" y="2047462"/>
            <a:ext cx="5777948" cy="481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DAE000-4F1E-4746-8480-0547039E49B6}"/>
              </a:ext>
            </a:extLst>
          </p:cNvPr>
          <p:cNvSpPr/>
          <p:nvPr/>
        </p:nvSpPr>
        <p:spPr>
          <a:xfrm>
            <a:off x="225287" y="157873"/>
            <a:ext cx="11661913" cy="1754326"/>
          </a:xfrm>
          <a:prstGeom prst="rect">
            <a:avLst/>
          </a:prstGeom>
        </p:spPr>
        <p:txBody>
          <a:bodyPr wrap="square">
            <a:spAutoFit/>
          </a:bodyPr>
          <a:lstStyle/>
          <a:p>
            <a:pPr algn="ctr"/>
            <a:r>
              <a:rPr lang="en-US" sz="3600" b="1" dirty="0">
                <a:ln w="12700">
                  <a:solidFill>
                    <a:schemeClr val="accent1"/>
                  </a:solidFill>
                  <a:prstDash val="solid"/>
                </a:ln>
                <a:solidFill>
                  <a:srgbClr val="FF0000"/>
                </a:solidFill>
                <a:effectLst>
                  <a:outerShdw dist="38100" dir="2640000" algn="bl" rotWithShape="0">
                    <a:schemeClr val="accent1"/>
                  </a:outerShdw>
                </a:effectLst>
              </a:rPr>
              <a:t>CATABOLIC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Reactions : any chemical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rxn</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that takes large, high-energy molecules and breaks them down into smaller, low energy molecules. – Energy is always released.</a:t>
            </a:r>
          </a:p>
        </p:txBody>
      </p:sp>
      <p:pic>
        <p:nvPicPr>
          <p:cNvPr id="3074" name="Picture 2" descr="Image result for catabolic reaction">
            <a:extLst>
              <a:ext uri="{FF2B5EF4-FFF2-40B4-BE49-F238E27FC236}">
                <a16:creationId xmlns:a16="http://schemas.microsoft.com/office/drawing/2014/main" id="{7780BE7E-4178-40D7-8B0B-89EDCC4B1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2" y="2175165"/>
            <a:ext cx="5320145" cy="45249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atabolic reaction graph">
            <a:extLst>
              <a:ext uri="{FF2B5EF4-FFF2-40B4-BE49-F238E27FC236}">
                <a16:creationId xmlns:a16="http://schemas.microsoft.com/office/drawing/2014/main" id="{1554CF5B-A3FA-4B6A-A534-2A3B37452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364" y="2175165"/>
            <a:ext cx="6414654" cy="452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4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FDB93-95D2-4720-9988-24655A726190}"/>
              </a:ext>
            </a:extLst>
          </p:cNvPr>
          <p:cNvSpPr/>
          <p:nvPr/>
        </p:nvSpPr>
        <p:spPr>
          <a:xfrm>
            <a:off x="1614427" y="30175"/>
            <a:ext cx="896315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CARBOHYDRATE METABOLISM</a:t>
            </a:r>
          </a:p>
        </p:txBody>
      </p:sp>
      <p:sp>
        <p:nvSpPr>
          <p:cNvPr id="5" name="Rectangle 4">
            <a:extLst>
              <a:ext uri="{FF2B5EF4-FFF2-40B4-BE49-F238E27FC236}">
                <a16:creationId xmlns:a16="http://schemas.microsoft.com/office/drawing/2014/main" id="{21A9FA36-5A16-49E3-A45C-D258FCE2D6CF}"/>
              </a:ext>
            </a:extLst>
          </p:cNvPr>
          <p:cNvSpPr/>
          <p:nvPr/>
        </p:nvSpPr>
        <p:spPr>
          <a:xfrm>
            <a:off x="27715" y="1124685"/>
            <a:ext cx="5846612" cy="3416320"/>
          </a:xfrm>
          <a:prstGeom prst="rect">
            <a:avLst/>
          </a:prstGeom>
          <a:noFill/>
        </p:spPr>
        <p:txBody>
          <a:bodyPr wrap="square" lIns="91440" tIns="45720" rIns="91440" bIns="45720">
            <a:spAutoFit/>
          </a:bodyPr>
          <a:lstStyle/>
          <a:p>
            <a:pPr algn="ct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primary function of carbohydrates in t</a:t>
            </a:r>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 body is to provide our cells with energy. </a:t>
            </a:r>
          </a:p>
          <a:p>
            <a:pPr algn="ct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 beak down the carbs we eat and convert them into the most useable simple sugar called GLUCOSE (blood sugar). </a:t>
            </a:r>
          </a:p>
          <a:p>
            <a:pPr algn="ct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This glucose is broken down catabolically by our cells to form an energy-rich molecule called </a:t>
            </a:r>
            <a:r>
              <a:rPr lang="en-US" sz="2400" b="1" cap="none" spc="0" dirty="0">
                <a:ln w="13462">
                  <a:solidFill>
                    <a:schemeClr val="bg1"/>
                  </a:solidFill>
                  <a:prstDash val="solid"/>
                </a:ln>
                <a:solidFill>
                  <a:srgbClr val="FF0000"/>
                </a:solidFill>
                <a:effectLst>
                  <a:outerShdw dist="38100" dir="2700000" algn="bl" rotWithShape="0">
                    <a:schemeClr val="accent5"/>
                  </a:outerShdw>
                </a:effectLst>
              </a:rPr>
              <a:t>Adenosine Triphosphate - ATP</a:t>
            </a:r>
          </a:p>
        </p:txBody>
      </p:sp>
      <p:pic>
        <p:nvPicPr>
          <p:cNvPr id="5122" name="Picture 2" descr="Image result for atp cycle">
            <a:extLst>
              <a:ext uri="{FF2B5EF4-FFF2-40B4-BE49-F238E27FC236}">
                <a16:creationId xmlns:a16="http://schemas.microsoft.com/office/drawing/2014/main" id="{4893AC94-8902-497F-A2FC-B0DBDD66C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328" y="1124685"/>
            <a:ext cx="6317672" cy="51261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A0D3848-7D65-467E-BD20-A593E5F10449}"/>
              </a:ext>
            </a:extLst>
          </p:cNvPr>
          <p:cNvSpPr/>
          <p:nvPr/>
        </p:nvSpPr>
        <p:spPr>
          <a:xfrm>
            <a:off x="289411" y="5502717"/>
            <a:ext cx="6293068" cy="1200329"/>
          </a:xfrm>
          <a:prstGeom prst="rect">
            <a:avLst/>
          </a:prstGeom>
          <a:noFill/>
        </p:spPr>
        <p:txBody>
          <a:bodyPr wrap="none" lIns="91440" tIns="45720" rIns="91440" bIns="45720">
            <a:spAutoFit/>
          </a:bodyPr>
          <a:lstStyle/>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ATP is used to run</a:t>
            </a:r>
          </a:p>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all cellular processes, muscle contraction, nerve</a:t>
            </a:r>
          </a:p>
          <a:p>
            <a:pPr algn="ct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Impulses, cell transport </a:t>
            </a:r>
            <a:r>
              <a:rPr lang="en-US" sz="2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etc</a:t>
            </a: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40886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TP Cycle gif">
            <a:extLst>
              <a:ext uri="{FF2B5EF4-FFF2-40B4-BE49-F238E27FC236}">
                <a16:creationId xmlns:a16="http://schemas.microsoft.com/office/drawing/2014/main" id="{2D24F45F-E244-4856-84CE-F935C7B2752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4910" y="1080655"/>
            <a:ext cx="11707090" cy="484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50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095CCA-A235-4C42-B767-D07F84F86640}"/>
              </a:ext>
            </a:extLst>
          </p:cNvPr>
          <p:cNvSpPr/>
          <p:nvPr/>
        </p:nvSpPr>
        <p:spPr>
          <a:xfrm>
            <a:off x="1536297" y="44025"/>
            <a:ext cx="911942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Balancing Blood Glucose Levels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026" name="Picture 2" descr="Image result for glycogen formation">
            <a:extLst>
              <a:ext uri="{FF2B5EF4-FFF2-40B4-BE49-F238E27FC236}">
                <a16:creationId xmlns:a16="http://schemas.microsoft.com/office/drawing/2014/main" id="{4017DC98-562B-41FD-8729-00B94091B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08920"/>
            <a:ext cx="5999018" cy="5849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C58C72-CF83-4459-B181-42D5D47AEB1E}"/>
              </a:ext>
            </a:extLst>
          </p:cNvPr>
          <p:cNvSpPr txBox="1"/>
          <p:nvPr/>
        </p:nvSpPr>
        <p:spPr>
          <a:xfrm>
            <a:off x="207820" y="831272"/>
            <a:ext cx="5860475" cy="3046988"/>
          </a:xfrm>
          <a:prstGeom prst="rect">
            <a:avLst/>
          </a:prstGeom>
          <a:noFill/>
        </p:spPr>
        <p:txBody>
          <a:bodyPr wrap="square" rtlCol="0">
            <a:spAutoFit/>
          </a:bodyPr>
          <a:lstStyle/>
          <a:p>
            <a:r>
              <a:rPr lang="en-US" sz="2400" dirty="0"/>
              <a:t>When blood glucose levels are getting too high, our pancreas puts out the hormone </a:t>
            </a:r>
            <a:r>
              <a:rPr lang="en-US" sz="2400" b="1" dirty="0">
                <a:solidFill>
                  <a:srgbClr val="FF0000"/>
                </a:solidFill>
              </a:rPr>
              <a:t>INSULIN.  </a:t>
            </a:r>
            <a:r>
              <a:rPr lang="en-US" sz="2400" dirty="0"/>
              <a:t>Insulin travels through the bloodstream and lands on muscle and liver cells and instructs those cells to take up GLUCOSE from the blood and store it as a large polysaccharide molecule called GLYCOGEN. </a:t>
            </a:r>
            <a:r>
              <a:rPr lang="en-US" sz="2400" b="1" dirty="0">
                <a:solidFill>
                  <a:srgbClr val="FF0000"/>
                </a:solidFill>
              </a:rPr>
              <a:t>INSULIN lower blood sugar levels</a:t>
            </a:r>
          </a:p>
        </p:txBody>
      </p:sp>
      <p:pic>
        <p:nvPicPr>
          <p:cNvPr id="1028" name="Picture 4" descr="Image result for insulin from the pancreas">
            <a:extLst>
              <a:ext uri="{FF2B5EF4-FFF2-40B4-BE49-F238E27FC236}">
                <a16:creationId xmlns:a16="http://schemas.microsoft.com/office/drawing/2014/main" id="{B6BFD31F-1B4A-40FF-BDDC-8BE224C93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0" y="3766987"/>
            <a:ext cx="5860475" cy="30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0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1D0B53-547F-41E2-B887-003186F6841C}"/>
              </a:ext>
            </a:extLst>
          </p:cNvPr>
          <p:cNvSpPr/>
          <p:nvPr/>
        </p:nvSpPr>
        <p:spPr>
          <a:xfrm>
            <a:off x="1536297" y="44025"/>
            <a:ext cx="911942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Balancing Blood Glucose Levels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TextBox 4">
            <a:extLst>
              <a:ext uri="{FF2B5EF4-FFF2-40B4-BE49-F238E27FC236}">
                <a16:creationId xmlns:a16="http://schemas.microsoft.com/office/drawing/2014/main" id="{F035A561-7504-4029-86FA-8BC4BA5AC155}"/>
              </a:ext>
            </a:extLst>
          </p:cNvPr>
          <p:cNvSpPr txBox="1"/>
          <p:nvPr/>
        </p:nvSpPr>
        <p:spPr>
          <a:xfrm>
            <a:off x="0" y="1274618"/>
            <a:ext cx="4142509" cy="4893647"/>
          </a:xfrm>
          <a:prstGeom prst="rect">
            <a:avLst/>
          </a:prstGeom>
          <a:noFill/>
        </p:spPr>
        <p:txBody>
          <a:bodyPr wrap="square" rtlCol="0">
            <a:spAutoFit/>
          </a:bodyPr>
          <a:lstStyle/>
          <a:p>
            <a:r>
              <a:rPr lang="en-US" sz="2400" dirty="0"/>
              <a:t>When blood glucose levels are getting too low between meals, our pancreas puts out the hormone </a:t>
            </a:r>
            <a:r>
              <a:rPr lang="en-US" sz="2400" b="1" dirty="0">
                <a:solidFill>
                  <a:srgbClr val="0070C0"/>
                </a:solidFill>
              </a:rPr>
              <a:t>GLUCAGON.  </a:t>
            </a:r>
            <a:r>
              <a:rPr lang="en-US" sz="2400" dirty="0"/>
              <a:t>Glucagon travels through the bloodstream and lands on muscle and liver cells and instructs those same cells to break GLYCOGEN back into GLUCOSE and release the glucose back into the blood.</a:t>
            </a:r>
          </a:p>
          <a:p>
            <a:r>
              <a:rPr lang="en-US" sz="2400" b="1" dirty="0">
                <a:solidFill>
                  <a:srgbClr val="0070C0"/>
                </a:solidFill>
              </a:rPr>
              <a:t>GLUCAGON raises blood sugar levels</a:t>
            </a:r>
          </a:p>
        </p:txBody>
      </p:sp>
      <p:pic>
        <p:nvPicPr>
          <p:cNvPr id="2050" name="Picture 2" descr="Image result for pancreas glucagon">
            <a:extLst>
              <a:ext uri="{FF2B5EF4-FFF2-40B4-BE49-F238E27FC236}">
                <a16:creationId xmlns:a16="http://schemas.microsoft.com/office/drawing/2014/main" id="{C0D1D9D5-C70B-4F94-B414-D942BC422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981" y="967355"/>
            <a:ext cx="7330643" cy="538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6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452</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Lesiuk</dc:creator>
  <cp:lastModifiedBy>Cory Lesiuk</cp:lastModifiedBy>
  <cp:revision>18</cp:revision>
  <dcterms:created xsi:type="dcterms:W3CDTF">2020-01-30T19:15:29Z</dcterms:created>
  <dcterms:modified xsi:type="dcterms:W3CDTF">2020-02-03T21:49:12Z</dcterms:modified>
</cp:coreProperties>
</file>