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3333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73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CBEFC-9621-47F0-9D1E-B219132B47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53F00A-DA66-4831-9FD5-A40B02319A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63C901-8C77-4D03-8245-B924143B6226}"/>
              </a:ext>
            </a:extLst>
          </p:cNvPr>
          <p:cNvSpPr>
            <a:spLocks noGrp="1"/>
          </p:cNvSpPr>
          <p:nvPr>
            <p:ph type="dt" sz="half" idx="10"/>
          </p:nvPr>
        </p:nvSpPr>
        <p:spPr/>
        <p:txBody>
          <a:bodyPr/>
          <a:lstStyle/>
          <a:p>
            <a:fld id="{77BDA6FA-A5E1-461E-843B-C34E609B010C}" type="datetimeFigureOut">
              <a:rPr lang="en-US" smtClean="0"/>
              <a:t>12/14/2021</a:t>
            </a:fld>
            <a:endParaRPr lang="en-US"/>
          </a:p>
        </p:txBody>
      </p:sp>
      <p:sp>
        <p:nvSpPr>
          <p:cNvPr id="5" name="Footer Placeholder 4">
            <a:extLst>
              <a:ext uri="{FF2B5EF4-FFF2-40B4-BE49-F238E27FC236}">
                <a16:creationId xmlns:a16="http://schemas.microsoft.com/office/drawing/2014/main" id="{2C2FB0CC-9FAA-42FA-BBE6-7C583082AF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A8CDDA-5778-41BC-9B0D-3E251BE5F60D}"/>
              </a:ext>
            </a:extLst>
          </p:cNvPr>
          <p:cNvSpPr>
            <a:spLocks noGrp="1"/>
          </p:cNvSpPr>
          <p:nvPr>
            <p:ph type="sldNum" sz="quarter" idx="12"/>
          </p:nvPr>
        </p:nvSpPr>
        <p:spPr/>
        <p:txBody>
          <a:bodyPr/>
          <a:lstStyle/>
          <a:p>
            <a:fld id="{8FD1EFD5-6F8E-4D18-B441-6227873F67B8}" type="slidenum">
              <a:rPr lang="en-US" smtClean="0"/>
              <a:t>‹#›</a:t>
            </a:fld>
            <a:endParaRPr lang="en-US"/>
          </a:p>
        </p:txBody>
      </p:sp>
    </p:spTree>
    <p:extLst>
      <p:ext uri="{BB962C8B-B14F-4D97-AF65-F5344CB8AC3E}">
        <p14:creationId xmlns:p14="http://schemas.microsoft.com/office/powerpoint/2010/main" val="130668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7F78F-C629-4467-9DB3-8217C7FF391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6F7886-7B87-4E1B-A8A5-BFDA70408C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0D6FFC-416D-49E8-BCB5-FB86FF439436}"/>
              </a:ext>
            </a:extLst>
          </p:cNvPr>
          <p:cNvSpPr>
            <a:spLocks noGrp="1"/>
          </p:cNvSpPr>
          <p:nvPr>
            <p:ph type="dt" sz="half" idx="10"/>
          </p:nvPr>
        </p:nvSpPr>
        <p:spPr/>
        <p:txBody>
          <a:bodyPr/>
          <a:lstStyle/>
          <a:p>
            <a:fld id="{77BDA6FA-A5E1-461E-843B-C34E609B010C}" type="datetimeFigureOut">
              <a:rPr lang="en-US" smtClean="0"/>
              <a:t>12/14/2021</a:t>
            </a:fld>
            <a:endParaRPr lang="en-US"/>
          </a:p>
        </p:txBody>
      </p:sp>
      <p:sp>
        <p:nvSpPr>
          <p:cNvPr id="5" name="Footer Placeholder 4">
            <a:extLst>
              <a:ext uri="{FF2B5EF4-FFF2-40B4-BE49-F238E27FC236}">
                <a16:creationId xmlns:a16="http://schemas.microsoft.com/office/drawing/2014/main" id="{70626389-10A7-4ED9-818D-A2B262C68D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15BB02-74FC-4E00-A107-BE063E0D4CA5}"/>
              </a:ext>
            </a:extLst>
          </p:cNvPr>
          <p:cNvSpPr>
            <a:spLocks noGrp="1"/>
          </p:cNvSpPr>
          <p:nvPr>
            <p:ph type="sldNum" sz="quarter" idx="12"/>
          </p:nvPr>
        </p:nvSpPr>
        <p:spPr/>
        <p:txBody>
          <a:bodyPr/>
          <a:lstStyle/>
          <a:p>
            <a:fld id="{8FD1EFD5-6F8E-4D18-B441-6227873F67B8}" type="slidenum">
              <a:rPr lang="en-US" smtClean="0"/>
              <a:t>‹#›</a:t>
            </a:fld>
            <a:endParaRPr lang="en-US"/>
          </a:p>
        </p:txBody>
      </p:sp>
    </p:spTree>
    <p:extLst>
      <p:ext uri="{BB962C8B-B14F-4D97-AF65-F5344CB8AC3E}">
        <p14:creationId xmlns:p14="http://schemas.microsoft.com/office/powerpoint/2010/main" val="3033438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19BD5B-384C-4CEE-9EC8-2C6DFCEAD5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E893ECE-EA68-495B-8D59-43F6E0861C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AF3DFA-5C0C-41A5-A934-F2E9417A5089}"/>
              </a:ext>
            </a:extLst>
          </p:cNvPr>
          <p:cNvSpPr>
            <a:spLocks noGrp="1"/>
          </p:cNvSpPr>
          <p:nvPr>
            <p:ph type="dt" sz="half" idx="10"/>
          </p:nvPr>
        </p:nvSpPr>
        <p:spPr/>
        <p:txBody>
          <a:bodyPr/>
          <a:lstStyle/>
          <a:p>
            <a:fld id="{77BDA6FA-A5E1-461E-843B-C34E609B010C}" type="datetimeFigureOut">
              <a:rPr lang="en-US" smtClean="0"/>
              <a:t>12/14/2021</a:t>
            </a:fld>
            <a:endParaRPr lang="en-US"/>
          </a:p>
        </p:txBody>
      </p:sp>
      <p:sp>
        <p:nvSpPr>
          <p:cNvPr id="5" name="Footer Placeholder 4">
            <a:extLst>
              <a:ext uri="{FF2B5EF4-FFF2-40B4-BE49-F238E27FC236}">
                <a16:creationId xmlns:a16="http://schemas.microsoft.com/office/drawing/2014/main" id="{432C2311-B70E-4F89-B4B9-A68DA892B3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C18D98-F48E-4814-A02E-B15EE1A21CBA}"/>
              </a:ext>
            </a:extLst>
          </p:cNvPr>
          <p:cNvSpPr>
            <a:spLocks noGrp="1"/>
          </p:cNvSpPr>
          <p:nvPr>
            <p:ph type="sldNum" sz="quarter" idx="12"/>
          </p:nvPr>
        </p:nvSpPr>
        <p:spPr/>
        <p:txBody>
          <a:bodyPr/>
          <a:lstStyle/>
          <a:p>
            <a:fld id="{8FD1EFD5-6F8E-4D18-B441-6227873F67B8}" type="slidenum">
              <a:rPr lang="en-US" smtClean="0"/>
              <a:t>‹#›</a:t>
            </a:fld>
            <a:endParaRPr lang="en-US"/>
          </a:p>
        </p:txBody>
      </p:sp>
    </p:spTree>
    <p:extLst>
      <p:ext uri="{BB962C8B-B14F-4D97-AF65-F5344CB8AC3E}">
        <p14:creationId xmlns:p14="http://schemas.microsoft.com/office/powerpoint/2010/main" val="769868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9329A-135B-4A19-AB3C-A37A2A96A1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F3E11D-43FA-4CD7-986F-02240BC9D0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80F15A-0CC8-479E-A4C6-817B6C2170DE}"/>
              </a:ext>
            </a:extLst>
          </p:cNvPr>
          <p:cNvSpPr>
            <a:spLocks noGrp="1"/>
          </p:cNvSpPr>
          <p:nvPr>
            <p:ph type="dt" sz="half" idx="10"/>
          </p:nvPr>
        </p:nvSpPr>
        <p:spPr/>
        <p:txBody>
          <a:bodyPr/>
          <a:lstStyle/>
          <a:p>
            <a:fld id="{77BDA6FA-A5E1-461E-843B-C34E609B010C}" type="datetimeFigureOut">
              <a:rPr lang="en-US" smtClean="0"/>
              <a:t>12/14/2021</a:t>
            </a:fld>
            <a:endParaRPr lang="en-US"/>
          </a:p>
        </p:txBody>
      </p:sp>
      <p:sp>
        <p:nvSpPr>
          <p:cNvPr id="5" name="Footer Placeholder 4">
            <a:extLst>
              <a:ext uri="{FF2B5EF4-FFF2-40B4-BE49-F238E27FC236}">
                <a16:creationId xmlns:a16="http://schemas.microsoft.com/office/drawing/2014/main" id="{471D1378-E1BF-4A94-B326-1A1B5CCB6E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7321AC-78E1-42F8-8B45-250FA09BEAFB}"/>
              </a:ext>
            </a:extLst>
          </p:cNvPr>
          <p:cNvSpPr>
            <a:spLocks noGrp="1"/>
          </p:cNvSpPr>
          <p:nvPr>
            <p:ph type="sldNum" sz="quarter" idx="12"/>
          </p:nvPr>
        </p:nvSpPr>
        <p:spPr/>
        <p:txBody>
          <a:bodyPr/>
          <a:lstStyle/>
          <a:p>
            <a:fld id="{8FD1EFD5-6F8E-4D18-B441-6227873F67B8}" type="slidenum">
              <a:rPr lang="en-US" smtClean="0"/>
              <a:t>‹#›</a:t>
            </a:fld>
            <a:endParaRPr lang="en-US"/>
          </a:p>
        </p:txBody>
      </p:sp>
    </p:spTree>
    <p:extLst>
      <p:ext uri="{BB962C8B-B14F-4D97-AF65-F5344CB8AC3E}">
        <p14:creationId xmlns:p14="http://schemas.microsoft.com/office/powerpoint/2010/main" val="3966917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2F938-C48B-44BB-83F4-920CE6160D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98B12D-5EC9-40CE-94CE-620C35E689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1C3040-2E05-4668-B1FC-B221C68FE746}"/>
              </a:ext>
            </a:extLst>
          </p:cNvPr>
          <p:cNvSpPr>
            <a:spLocks noGrp="1"/>
          </p:cNvSpPr>
          <p:nvPr>
            <p:ph type="dt" sz="half" idx="10"/>
          </p:nvPr>
        </p:nvSpPr>
        <p:spPr/>
        <p:txBody>
          <a:bodyPr/>
          <a:lstStyle/>
          <a:p>
            <a:fld id="{77BDA6FA-A5E1-461E-843B-C34E609B010C}" type="datetimeFigureOut">
              <a:rPr lang="en-US" smtClean="0"/>
              <a:t>12/14/2021</a:t>
            </a:fld>
            <a:endParaRPr lang="en-US"/>
          </a:p>
        </p:txBody>
      </p:sp>
      <p:sp>
        <p:nvSpPr>
          <p:cNvPr id="5" name="Footer Placeholder 4">
            <a:extLst>
              <a:ext uri="{FF2B5EF4-FFF2-40B4-BE49-F238E27FC236}">
                <a16:creationId xmlns:a16="http://schemas.microsoft.com/office/drawing/2014/main" id="{8176AA9E-2BC0-4BA5-B289-D4A99776CB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D8B978-8B5A-4B2B-979E-263430DBFBDF}"/>
              </a:ext>
            </a:extLst>
          </p:cNvPr>
          <p:cNvSpPr>
            <a:spLocks noGrp="1"/>
          </p:cNvSpPr>
          <p:nvPr>
            <p:ph type="sldNum" sz="quarter" idx="12"/>
          </p:nvPr>
        </p:nvSpPr>
        <p:spPr/>
        <p:txBody>
          <a:bodyPr/>
          <a:lstStyle/>
          <a:p>
            <a:fld id="{8FD1EFD5-6F8E-4D18-B441-6227873F67B8}" type="slidenum">
              <a:rPr lang="en-US" smtClean="0"/>
              <a:t>‹#›</a:t>
            </a:fld>
            <a:endParaRPr lang="en-US"/>
          </a:p>
        </p:txBody>
      </p:sp>
    </p:spTree>
    <p:extLst>
      <p:ext uri="{BB962C8B-B14F-4D97-AF65-F5344CB8AC3E}">
        <p14:creationId xmlns:p14="http://schemas.microsoft.com/office/powerpoint/2010/main" val="2256757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B5E48-08DB-4625-80E3-5CC8B5F570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55C092-A4DD-4DD8-B8AA-42C43BA440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3AFB6C-F209-49D9-8414-610EE56530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4CDF58-601E-48A4-B212-5D399DAB02EC}"/>
              </a:ext>
            </a:extLst>
          </p:cNvPr>
          <p:cNvSpPr>
            <a:spLocks noGrp="1"/>
          </p:cNvSpPr>
          <p:nvPr>
            <p:ph type="dt" sz="half" idx="10"/>
          </p:nvPr>
        </p:nvSpPr>
        <p:spPr/>
        <p:txBody>
          <a:bodyPr/>
          <a:lstStyle/>
          <a:p>
            <a:fld id="{77BDA6FA-A5E1-461E-843B-C34E609B010C}" type="datetimeFigureOut">
              <a:rPr lang="en-US" smtClean="0"/>
              <a:t>12/14/2021</a:t>
            </a:fld>
            <a:endParaRPr lang="en-US"/>
          </a:p>
        </p:txBody>
      </p:sp>
      <p:sp>
        <p:nvSpPr>
          <p:cNvPr id="6" name="Footer Placeholder 5">
            <a:extLst>
              <a:ext uri="{FF2B5EF4-FFF2-40B4-BE49-F238E27FC236}">
                <a16:creationId xmlns:a16="http://schemas.microsoft.com/office/drawing/2014/main" id="{69E3A4C2-0BAB-4D84-AE34-FA934F0E95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257D10-7E0A-48A7-A9A7-73F51A9B23A2}"/>
              </a:ext>
            </a:extLst>
          </p:cNvPr>
          <p:cNvSpPr>
            <a:spLocks noGrp="1"/>
          </p:cNvSpPr>
          <p:nvPr>
            <p:ph type="sldNum" sz="quarter" idx="12"/>
          </p:nvPr>
        </p:nvSpPr>
        <p:spPr/>
        <p:txBody>
          <a:bodyPr/>
          <a:lstStyle/>
          <a:p>
            <a:fld id="{8FD1EFD5-6F8E-4D18-B441-6227873F67B8}" type="slidenum">
              <a:rPr lang="en-US" smtClean="0"/>
              <a:t>‹#›</a:t>
            </a:fld>
            <a:endParaRPr lang="en-US"/>
          </a:p>
        </p:txBody>
      </p:sp>
    </p:spTree>
    <p:extLst>
      <p:ext uri="{BB962C8B-B14F-4D97-AF65-F5344CB8AC3E}">
        <p14:creationId xmlns:p14="http://schemas.microsoft.com/office/powerpoint/2010/main" val="1757596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4B0CB-0DED-4E15-8D8C-DABC306BA3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7F755D-5999-4258-86CE-FDE3DB9C1E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F3BB33-1EE8-4DEB-BBAE-45BD20263D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3D036E-3697-47BF-9FB0-2FB18BBE33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DB9BC6-7943-400E-A417-866AA87F11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A2769F-7A22-41F8-9193-ECDEF95B4B45}"/>
              </a:ext>
            </a:extLst>
          </p:cNvPr>
          <p:cNvSpPr>
            <a:spLocks noGrp="1"/>
          </p:cNvSpPr>
          <p:nvPr>
            <p:ph type="dt" sz="half" idx="10"/>
          </p:nvPr>
        </p:nvSpPr>
        <p:spPr/>
        <p:txBody>
          <a:bodyPr/>
          <a:lstStyle/>
          <a:p>
            <a:fld id="{77BDA6FA-A5E1-461E-843B-C34E609B010C}" type="datetimeFigureOut">
              <a:rPr lang="en-US" smtClean="0"/>
              <a:t>12/14/2021</a:t>
            </a:fld>
            <a:endParaRPr lang="en-US"/>
          </a:p>
        </p:txBody>
      </p:sp>
      <p:sp>
        <p:nvSpPr>
          <p:cNvPr id="8" name="Footer Placeholder 7">
            <a:extLst>
              <a:ext uri="{FF2B5EF4-FFF2-40B4-BE49-F238E27FC236}">
                <a16:creationId xmlns:a16="http://schemas.microsoft.com/office/drawing/2014/main" id="{7E4B2A9C-1919-4125-ADA6-C5DBDB95C6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0C73AAA-4011-4CFD-BF60-B57CC96BDF29}"/>
              </a:ext>
            </a:extLst>
          </p:cNvPr>
          <p:cNvSpPr>
            <a:spLocks noGrp="1"/>
          </p:cNvSpPr>
          <p:nvPr>
            <p:ph type="sldNum" sz="quarter" idx="12"/>
          </p:nvPr>
        </p:nvSpPr>
        <p:spPr/>
        <p:txBody>
          <a:bodyPr/>
          <a:lstStyle/>
          <a:p>
            <a:fld id="{8FD1EFD5-6F8E-4D18-B441-6227873F67B8}" type="slidenum">
              <a:rPr lang="en-US" smtClean="0"/>
              <a:t>‹#›</a:t>
            </a:fld>
            <a:endParaRPr lang="en-US"/>
          </a:p>
        </p:txBody>
      </p:sp>
    </p:spTree>
    <p:extLst>
      <p:ext uri="{BB962C8B-B14F-4D97-AF65-F5344CB8AC3E}">
        <p14:creationId xmlns:p14="http://schemas.microsoft.com/office/powerpoint/2010/main" val="3686050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36F18-14F3-4E57-8D92-2488BC324C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E20F31-89ED-410E-91D8-7CCF64BE9D82}"/>
              </a:ext>
            </a:extLst>
          </p:cNvPr>
          <p:cNvSpPr>
            <a:spLocks noGrp="1"/>
          </p:cNvSpPr>
          <p:nvPr>
            <p:ph type="dt" sz="half" idx="10"/>
          </p:nvPr>
        </p:nvSpPr>
        <p:spPr/>
        <p:txBody>
          <a:bodyPr/>
          <a:lstStyle/>
          <a:p>
            <a:fld id="{77BDA6FA-A5E1-461E-843B-C34E609B010C}" type="datetimeFigureOut">
              <a:rPr lang="en-US" smtClean="0"/>
              <a:t>12/14/2021</a:t>
            </a:fld>
            <a:endParaRPr lang="en-US"/>
          </a:p>
        </p:txBody>
      </p:sp>
      <p:sp>
        <p:nvSpPr>
          <p:cNvPr id="4" name="Footer Placeholder 3">
            <a:extLst>
              <a:ext uri="{FF2B5EF4-FFF2-40B4-BE49-F238E27FC236}">
                <a16:creationId xmlns:a16="http://schemas.microsoft.com/office/drawing/2014/main" id="{7C8A3BF3-5B85-41CF-A287-5ACD534A2B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4A02D5-D267-4596-A948-6217919A6021}"/>
              </a:ext>
            </a:extLst>
          </p:cNvPr>
          <p:cNvSpPr>
            <a:spLocks noGrp="1"/>
          </p:cNvSpPr>
          <p:nvPr>
            <p:ph type="sldNum" sz="quarter" idx="12"/>
          </p:nvPr>
        </p:nvSpPr>
        <p:spPr/>
        <p:txBody>
          <a:bodyPr/>
          <a:lstStyle/>
          <a:p>
            <a:fld id="{8FD1EFD5-6F8E-4D18-B441-6227873F67B8}" type="slidenum">
              <a:rPr lang="en-US" smtClean="0"/>
              <a:t>‹#›</a:t>
            </a:fld>
            <a:endParaRPr lang="en-US"/>
          </a:p>
        </p:txBody>
      </p:sp>
    </p:spTree>
    <p:extLst>
      <p:ext uri="{BB962C8B-B14F-4D97-AF65-F5344CB8AC3E}">
        <p14:creationId xmlns:p14="http://schemas.microsoft.com/office/powerpoint/2010/main" val="4101400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D6F189-07EF-4E5B-B6E5-D1CB1AB1A866}"/>
              </a:ext>
            </a:extLst>
          </p:cNvPr>
          <p:cNvSpPr>
            <a:spLocks noGrp="1"/>
          </p:cNvSpPr>
          <p:nvPr>
            <p:ph type="dt" sz="half" idx="10"/>
          </p:nvPr>
        </p:nvSpPr>
        <p:spPr/>
        <p:txBody>
          <a:bodyPr/>
          <a:lstStyle/>
          <a:p>
            <a:fld id="{77BDA6FA-A5E1-461E-843B-C34E609B010C}" type="datetimeFigureOut">
              <a:rPr lang="en-US" smtClean="0"/>
              <a:t>12/14/2021</a:t>
            </a:fld>
            <a:endParaRPr lang="en-US"/>
          </a:p>
        </p:txBody>
      </p:sp>
      <p:sp>
        <p:nvSpPr>
          <p:cNvPr id="3" name="Footer Placeholder 2">
            <a:extLst>
              <a:ext uri="{FF2B5EF4-FFF2-40B4-BE49-F238E27FC236}">
                <a16:creationId xmlns:a16="http://schemas.microsoft.com/office/drawing/2014/main" id="{7A11D7CF-B5F4-4C20-89B5-75E81354BF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65C338-863A-436D-853F-6D12E8C2B794}"/>
              </a:ext>
            </a:extLst>
          </p:cNvPr>
          <p:cNvSpPr>
            <a:spLocks noGrp="1"/>
          </p:cNvSpPr>
          <p:nvPr>
            <p:ph type="sldNum" sz="quarter" idx="12"/>
          </p:nvPr>
        </p:nvSpPr>
        <p:spPr/>
        <p:txBody>
          <a:bodyPr/>
          <a:lstStyle/>
          <a:p>
            <a:fld id="{8FD1EFD5-6F8E-4D18-B441-6227873F67B8}" type="slidenum">
              <a:rPr lang="en-US" smtClean="0"/>
              <a:t>‹#›</a:t>
            </a:fld>
            <a:endParaRPr lang="en-US"/>
          </a:p>
        </p:txBody>
      </p:sp>
    </p:spTree>
    <p:extLst>
      <p:ext uri="{BB962C8B-B14F-4D97-AF65-F5344CB8AC3E}">
        <p14:creationId xmlns:p14="http://schemas.microsoft.com/office/powerpoint/2010/main" val="4055339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C1B6B-97B7-4AA8-B4B2-3DB3DCF46E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CFF703-3F61-4F97-A295-DAFB75E733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C84C3E-0F07-44C0-B1DD-ADD38DD67B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786846-30EC-4849-921C-3D4B052B2D59}"/>
              </a:ext>
            </a:extLst>
          </p:cNvPr>
          <p:cNvSpPr>
            <a:spLocks noGrp="1"/>
          </p:cNvSpPr>
          <p:nvPr>
            <p:ph type="dt" sz="half" idx="10"/>
          </p:nvPr>
        </p:nvSpPr>
        <p:spPr/>
        <p:txBody>
          <a:bodyPr/>
          <a:lstStyle/>
          <a:p>
            <a:fld id="{77BDA6FA-A5E1-461E-843B-C34E609B010C}" type="datetimeFigureOut">
              <a:rPr lang="en-US" smtClean="0"/>
              <a:t>12/14/2021</a:t>
            </a:fld>
            <a:endParaRPr lang="en-US"/>
          </a:p>
        </p:txBody>
      </p:sp>
      <p:sp>
        <p:nvSpPr>
          <p:cNvPr id="6" name="Footer Placeholder 5">
            <a:extLst>
              <a:ext uri="{FF2B5EF4-FFF2-40B4-BE49-F238E27FC236}">
                <a16:creationId xmlns:a16="http://schemas.microsoft.com/office/drawing/2014/main" id="{59626102-1E44-4941-A21E-F3D0122F19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A81525-4FE9-462B-94EE-242D0C1F45BA}"/>
              </a:ext>
            </a:extLst>
          </p:cNvPr>
          <p:cNvSpPr>
            <a:spLocks noGrp="1"/>
          </p:cNvSpPr>
          <p:nvPr>
            <p:ph type="sldNum" sz="quarter" idx="12"/>
          </p:nvPr>
        </p:nvSpPr>
        <p:spPr/>
        <p:txBody>
          <a:bodyPr/>
          <a:lstStyle/>
          <a:p>
            <a:fld id="{8FD1EFD5-6F8E-4D18-B441-6227873F67B8}" type="slidenum">
              <a:rPr lang="en-US" smtClean="0"/>
              <a:t>‹#›</a:t>
            </a:fld>
            <a:endParaRPr lang="en-US"/>
          </a:p>
        </p:txBody>
      </p:sp>
    </p:spTree>
    <p:extLst>
      <p:ext uri="{BB962C8B-B14F-4D97-AF65-F5344CB8AC3E}">
        <p14:creationId xmlns:p14="http://schemas.microsoft.com/office/powerpoint/2010/main" val="1516160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CB14B-86C3-418D-902B-1187C0C1EA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54EDC8-5E07-4A79-9019-D94C3A7281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409A42-DBDA-4F65-BEF0-EBEEB55DE1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2F5501-4C1F-4E68-8B5B-A094EDA9833A}"/>
              </a:ext>
            </a:extLst>
          </p:cNvPr>
          <p:cNvSpPr>
            <a:spLocks noGrp="1"/>
          </p:cNvSpPr>
          <p:nvPr>
            <p:ph type="dt" sz="half" idx="10"/>
          </p:nvPr>
        </p:nvSpPr>
        <p:spPr/>
        <p:txBody>
          <a:bodyPr/>
          <a:lstStyle/>
          <a:p>
            <a:fld id="{77BDA6FA-A5E1-461E-843B-C34E609B010C}" type="datetimeFigureOut">
              <a:rPr lang="en-US" smtClean="0"/>
              <a:t>12/14/2021</a:t>
            </a:fld>
            <a:endParaRPr lang="en-US"/>
          </a:p>
        </p:txBody>
      </p:sp>
      <p:sp>
        <p:nvSpPr>
          <p:cNvPr id="6" name="Footer Placeholder 5">
            <a:extLst>
              <a:ext uri="{FF2B5EF4-FFF2-40B4-BE49-F238E27FC236}">
                <a16:creationId xmlns:a16="http://schemas.microsoft.com/office/drawing/2014/main" id="{80F2B128-274A-4545-BC44-6959A2E6E7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117BE4-2EB2-4F19-BDC8-6A3AB82E83AE}"/>
              </a:ext>
            </a:extLst>
          </p:cNvPr>
          <p:cNvSpPr>
            <a:spLocks noGrp="1"/>
          </p:cNvSpPr>
          <p:nvPr>
            <p:ph type="sldNum" sz="quarter" idx="12"/>
          </p:nvPr>
        </p:nvSpPr>
        <p:spPr/>
        <p:txBody>
          <a:bodyPr/>
          <a:lstStyle/>
          <a:p>
            <a:fld id="{8FD1EFD5-6F8E-4D18-B441-6227873F67B8}" type="slidenum">
              <a:rPr lang="en-US" smtClean="0"/>
              <a:t>‹#›</a:t>
            </a:fld>
            <a:endParaRPr lang="en-US"/>
          </a:p>
        </p:txBody>
      </p:sp>
    </p:spTree>
    <p:extLst>
      <p:ext uri="{BB962C8B-B14F-4D97-AF65-F5344CB8AC3E}">
        <p14:creationId xmlns:p14="http://schemas.microsoft.com/office/powerpoint/2010/main" val="3192505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B55119-01CA-41BB-9084-22085FC4D1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0E0F13-3A6F-4373-8FA6-DC0AA4E745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D48890-9DBA-40CA-8D3E-1E384925DA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BDA6FA-A5E1-461E-843B-C34E609B010C}" type="datetimeFigureOut">
              <a:rPr lang="en-US" smtClean="0"/>
              <a:t>12/14/2021</a:t>
            </a:fld>
            <a:endParaRPr lang="en-US"/>
          </a:p>
        </p:txBody>
      </p:sp>
      <p:sp>
        <p:nvSpPr>
          <p:cNvPr id="5" name="Footer Placeholder 4">
            <a:extLst>
              <a:ext uri="{FF2B5EF4-FFF2-40B4-BE49-F238E27FC236}">
                <a16:creationId xmlns:a16="http://schemas.microsoft.com/office/drawing/2014/main" id="{7F14890D-2E1D-4562-ACEC-B979BB2336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841AA69-A400-43DB-9A19-260105F2B6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D1EFD5-6F8E-4D18-B441-6227873F67B8}" type="slidenum">
              <a:rPr lang="en-US" smtClean="0"/>
              <a:t>‹#›</a:t>
            </a:fld>
            <a:endParaRPr lang="en-US"/>
          </a:p>
        </p:txBody>
      </p:sp>
    </p:spTree>
    <p:extLst>
      <p:ext uri="{BB962C8B-B14F-4D97-AF65-F5344CB8AC3E}">
        <p14:creationId xmlns:p14="http://schemas.microsoft.com/office/powerpoint/2010/main" val="1216513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www.youtube.com/watch?v=JIastE4pj3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3.jpeg"/><Relationship Id="rId2" Type="http://schemas.openxmlformats.org/officeDocument/2006/relationships/hyperlink" Target="https://www.youtube.com/watch?v=QdIl2Fs8Gfs" TargetMode="Externa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s://www.youtube.com/watch?v=8Y_FdjI2v4I" TargetMode="Externa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FF093C-DD05-44B2-AA16-EF8702DF1F20}"/>
              </a:ext>
            </a:extLst>
          </p:cNvPr>
          <p:cNvSpPr/>
          <p:nvPr/>
        </p:nvSpPr>
        <p:spPr>
          <a:xfrm>
            <a:off x="2447119" y="101302"/>
            <a:ext cx="7297767" cy="923330"/>
          </a:xfrm>
          <a:prstGeom prst="rect">
            <a:avLst/>
          </a:prstGeom>
          <a:noFill/>
        </p:spPr>
        <p:txBody>
          <a:bodyPr wrap="none" lIns="91440" tIns="45720" rIns="91440" bIns="45720">
            <a:spAutoFit/>
          </a:bodyPr>
          <a:lstStyle/>
          <a:p>
            <a:pPr algn="ctr"/>
            <a:r>
              <a:rPr lang="en-US" sz="5400" b="1" u="sng"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MUSCLE ENERGY SUPPLY</a:t>
            </a:r>
          </a:p>
        </p:txBody>
      </p:sp>
      <p:pic>
        <p:nvPicPr>
          <p:cNvPr id="1026" name="Picture 2" descr="6.4: Muscle Contraction - Medicine LibreTexts">
            <a:extLst>
              <a:ext uri="{FF2B5EF4-FFF2-40B4-BE49-F238E27FC236}">
                <a16:creationId xmlns:a16="http://schemas.microsoft.com/office/drawing/2014/main" id="{90EE1FA5-0A7E-4BCE-869F-AE3E07EF7E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542" y="1153551"/>
            <a:ext cx="7083188" cy="51136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naerobic Test | 30 Second Wingate Test On Cycle Ergometer - YouTube">
            <a:extLst>
              <a:ext uri="{FF2B5EF4-FFF2-40B4-BE49-F238E27FC236}">
                <a16:creationId xmlns:a16="http://schemas.microsoft.com/office/drawing/2014/main" id="{A39CB486-7D5A-4340-A824-418A80C64B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2855" y="1153551"/>
            <a:ext cx="4572000" cy="511360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B08C6AE-FC4E-459C-BF11-FD2A561F82AF}"/>
              </a:ext>
            </a:extLst>
          </p:cNvPr>
          <p:cNvSpPr/>
          <p:nvPr/>
        </p:nvSpPr>
        <p:spPr>
          <a:xfrm>
            <a:off x="3659406" y="6065379"/>
            <a:ext cx="4873194"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hlinkClick r:id="rId4"/>
              </a:rPr>
              <a:t>WINDGATE TEST</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125756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uscle1">
            <a:extLst>
              <a:ext uri="{FF2B5EF4-FFF2-40B4-BE49-F238E27FC236}">
                <a16:creationId xmlns:a16="http://schemas.microsoft.com/office/drawing/2014/main" id="{34E77CD5-5B12-4036-8D3E-7EB2492866B8}"/>
              </a:ext>
            </a:extLst>
          </p:cNvPr>
          <p:cNvPicPr>
            <a:picLocks noChangeAspect="1"/>
          </p:cNvPicPr>
          <p:nvPr/>
        </p:nvPicPr>
        <p:blipFill>
          <a:blip r:embed="rId2"/>
          <a:srcRect/>
          <a:stretch>
            <a:fillRect/>
          </a:stretch>
        </p:blipFill>
        <p:spPr bwMode="auto">
          <a:xfrm>
            <a:off x="875731" y="1786009"/>
            <a:ext cx="10440537" cy="5071991"/>
          </a:xfrm>
          <a:prstGeom prst="rect">
            <a:avLst/>
          </a:prstGeom>
          <a:noFill/>
        </p:spPr>
      </p:pic>
      <p:sp>
        <p:nvSpPr>
          <p:cNvPr id="5" name="TextBox 4">
            <a:extLst>
              <a:ext uri="{FF2B5EF4-FFF2-40B4-BE49-F238E27FC236}">
                <a16:creationId xmlns:a16="http://schemas.microsoft.com/office/drawing/2014/main" id="{21788E9E-66A1-4014-9C2A-F7C29454A6B7}"/>
              </a:ext>
            </a:extLst>
          </p:cNvPr>
          <p:cNvSpPr txBox="1"/>
          <p:nvPr/>
        </p:nvSpPr>
        <p:spPr>
          <a:xfrm>
            <a:off x="13648" y="68235"/>
            <a:ext cx="12192000" cy="1908215"/>
          </a:xfrm>
          <a:prstGeom prst="rect">
            <a:avLst/>
          </a:prstGeom>
          <a:noFill/>
        </p:spPr>
        <p:txBody>
          <a:bodyPr wrap="square" rtlCol="0">
            <a:spAutoFit/>
          </a:bodyPr>
          <a:lstStyle/>
          <a:p>
            <a:r>
              <a:rPr lang="en-US" sz="2000" b="1" dirty="0">
                <a:solidFill>
                  <a:srgbClr val="000000"/>
                </a:solidFill>
                <a:effectLst/>
                <a:latin typeface="Arial" panose="020B0604020202020204" pitchFamily="34" charset="0"/>
                <a:ea typeface="Times New Roman" panose="02020603050405020304" pitchFamily="18" charset="0"/>
              </a:rPr>
              <a:t>What lies behind the fact that we must reduce speed if we want to run longer? </a:t>
            </a:r>
          </a:p>
          <a:p>
            <a:r>
              <a:rPr lang="en-US" sz="2000" b="1" dirty="0">
                <a:solidFill>
                  <a:srgbClr val="000000"/>
                </a:solidFill>
                <a:effectLst/>
                <a:latin typeface="Arial" panose="020B0604020202020204" pitchFamily="34" charset="0"/>
                <a:ea typeface="Times New Roman" panose="02020603050405020304" pitchFamily="18" charset="0"/>
              </a:rPr>
              <a:t>Even the most motivated athletes are bound by this simple rule.  We can see this in the following graph.  Running speed is plotted against the duration of the race. Competitors running more than 30-40 seconds reduced their velocity markedly and a continual and gradual decrease occurred after about 2 minutes.  Marathon runners ran approximately half as fast as sprinters.   </a:t>
            </a:r>
            <a:endParaRPr lang="en-US" sz="2000" dirty="0">
              <a:effectLst/>
              <a:latin typeface="Times New Roman" panose="02020603050405020304" pitchFamily="18" charset="0"/>
              <a:ea typeface="Times New Roman" panose="02020603050405020304" pitchFamily="18" charset="0"/>
            </a:endParaRPr>
          </a:p>
          <a:p>
            <a:endParaRPr lang="en-US" dirty="0"/>
          </a:p>
        </p:txBody>
      </p:sp>
      <p:sp>
        <p:nvSpPr>
          <p:cNvPr id="6" name="Rectangle 5">
            <a:extLst>
              <a:ext uri="{FF2B5EF4-FFF2-40B4-BE49-F238E27FC236}">
                <a16:creationId xmlns:a16="http://schemas.microsoft.com/office/drawing/2014/main" id="{FA603210-8111-4386-A9C1-44FDED1656D2}"/>
              </a:ext>
            </a:extLst>
          </p:cNvPr>
          <p:cNvSpPr/>
          <p:nvPr/>
        </p:nvSpPr>
        <p:spPr>
          <a:xfrm>
            <a:off x="2033516" y="6155140"/>
            <a:ext cx="2333768" cy="2729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Up 1">
            <a:extLst>
              <a:ext uri="{FF2B5EF4-FFF2-40B4-BE49-F238E27FC236}">
                <a16:creationId xmlns:a16="http://schemas.microsoft.com/office/drawing/2014/main" id="{1DEF87FE-7B14-4E95-9558-B6A0613FB914}"/>
              </a:ext>
            </a:extLst>
          </p:cNvPr>
          <p:cNvSpPr/>
          <p:nvPr/>
        </p:nvSpPr>
        <p:spPr>
          <a:xfrm>
            <a:off x="4162567" y="3903260"/>
            <a:ext cx="504967" cy="122829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Up 2">
            <a:extLst>
              <a:ext uri="{FF2B5EF4-FFF2-40B4-BE49-F238E27FC236}">
                <a16:creationId xmlns:a16="http://schemas.microsoft.com/office/drawing/2014/main" id="{340BCCAB-87B8-436D-A9DB-A50C459542BD}"/>
              </a:ext>
            </a:extLst>
          </p:cNvPr>
          <p:cNvSpPr/>
          <p:nvPr/>
        </p:nvSpPr>
        <p:spPr>
          <a:xfrm>
            <a:off x="7042245" y="5104262"/>
            <a:ext cx="341194" cy="2593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460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ppt_w</p:attrName>
                                        </p:attrNameLst>
                                      </p:cBhvr>
                                      <p:tavLst>
                                        <p:tav tm="0" fmla="#ppt_w*sin(2.5*pi*$)">
                                          <p:val>
                                            <p:fltVal val="0"/>
                                          </p:val>
                                        </p:tav>
                                        <p:tav tm="100000">
                                          <p:val>
                                            <p:fltVal val="1"/>
                                          </p:val>
                                        </p:tav>
                                      </p:tavLst>
                                    </p:anim>
                                    <p:anim calcmode="lin" valueType="num">
                                      <p:cBhvr>
                                        <p:cTn id="16"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atp cycle">
            <a:extLst>
              <a:ext uri="{FF2B5EF4-FFF2-40B4-BE49-F238E27FC236}">
                <a16:creationId xmlns:a16="http://schemas.microsoft.com/office/drawing/2014/main" id="{683CDE79-EBFB-4427-8BB6-2FEC5C495F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1033110"/>
            <a:ext cx="6644185" cy="5797598"/>
          </a:xfrm>
          <a:prstGeom prst="rect">
            <a:avLst/>
          </a:prstGeom>
          <a:noFill/>
          <a:ln>
            <a:noFill/>
          </a:ln>
        </p:spPr>
      </p:pic>
      <p:sp>
        <p:nvSpPr>
          <p:cNvPr id="5" name="TextBox 4">
            <a:extLst>
              <a:ext uri="{FF2B5EF4-FFF2-40B4-BE49-F238E27FC236}">
                <a16:creationId xmlns:a16="http://schemas.microsoft.com/office/drawing/2014/main" id="{7970FBB8-E025-4275-B11B-1199A1EF82DA}"/>
              </a:ext>
            </a:extLst>
          </p:cNvPr>
          <p:cNvSpPr txBox="1"/>
          <p:nvPr/>
        </p:nvSpPr>
        <p:spPr>
          <a:xfrm>
            <a:off x="6644186" y="27292"/>
            <a:ext cx="5547816" cy="4247317"/>
          </a:xfrm>
          <a:prstGeom prst="rect">
            <a:avLst/>
          </a:prstGeom>
          <a:noFill/>
        </p:spPr>
        <p:txBody>
          <a:bodyPr wrap="square" rtlCol="0">
            <a:spAutoFit/>
          </a:bodyPr>
          <a:lstStyle/>
          <a:p>
            <a:r>
              <a:rPr lang="en-US" sz="1800" b="1" dirty="0">
                <a:solidFill>
                  <a:srgbClr val="000000"/>
                </a:solidFill>
                <a:effectLst/>
                <a:latin typeface="Arial" panose="020B0604020202020204" pitchFamily="34" charset="0"/>
                <a:ea typeface="Times New Roman" panose="02020603050405020304" pitchFamily="18" charset="0"/>
              </a:rPr>
              <a:t>The explanation for this phenomenon is that differing </a:t>
            </a:r>
            <a:r>
              <a:rPr lang="en-US" sz="1800" b="1" dirty="0">
                <a:solidFill>
                  <a:srgbClr val="FF0000"/>
                </a:solidFill>
                <a:effectLst/>
                <a:latin typeface="Arial" panose="020B0604020202020204" pitchFamily="34" charset="0"/>
                <a:ea typeface="Times New Roman" panose="02020603050405020304" pitchFamily="18" charset="0"/>
              </a:rPr>
              <a:t>energy sources are used by working muscles to access ATP</a:t>
            </a:r>
            <a:r>
              <a:rPr lang="en-US" sz="1800" b="1" dirty="0">
                <a:solidFill>
                  <a:srgbClr val="000000"/>
                </a:solidFill>
                <a:effectLst/>
                <a:latin typeface="Arial" panose="020B0604020202020204" pitchFamily="34" charset="0"/>
                <a:ea typeface="Times New Roman" panose="02020603050405020304" pitchFamily="18" charset="0"/>
              </a:rPr>
              <a:t>, the choice being related to the rate of usage.  Stored high-energy phosphates energy (ATP-ADP and phosphocreatine/creatine phosphate CP) give the most rapid regeneration of utilized ATP.  There is usually about 4-6 X more stored phosphocreatine than there is stored ATP.  A 100-meter sprint takes less than 10 seconds.  During this very short period the driving force is stored high-energy phosphate.  The runners can perform almost without breathing, using energy stored as ATP or creatine-phosphate (CP) in the active muscles.  </a:t>
            </a:r>
            <a:endParaRPr lang="en-US" dirty="0"/>
          </a:p>
        </p:txBody>
      </p:sp>
      <p:pic>
        <p:nvPicPr>
          <p:cNvPr id="6" name="Picture 5" descr="Image result for atp phosphocreatine system">
            <a:extLst>
              <a:ext uri="{FF2B5EF4-FFF2-40B4-BE49-F238E27FC236}">
                <a16:creationId xmlns:a16="http://schemas.microsoft.com/office/drawing/2014/main" id="{A362F52E-2DFF-464C-B1F0-B55DDDB15B0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3069" y="4161223"/>
            <a:ext cx="4210050" cy="2696777"/>
          </a:xfrm>
          <a:prstGeom prst="rect">
            <a:avLst/>
          </a:prstGeom>
          <a:noFill/>
          <a:ln>
            <a:noFill/>
          </a:ln>
        </p:spPr>
      </p:pic>
      <p:sp>
        <p:nvSpPr>
          <p:cNvPr id="7" name="Rectangle 6">
            <a:extLst>
              <a:ext uri="{FF2B5EF4-FFF2-40B4-BE49-F238E27FC236}">
                <a16:creationId xmlns:a16="http://schemas.microsoft.com/office/drawing/2014/main" id="{C79FFCB9-DCB8-4F51-B4AF-B0213A061079}"/>
              </a:ext>
            </a:extLst>
          </p:cNvPr>
          <p:cNvSpPr/>
          <p:nvPr/>
        </p:nvSpPr>
        <p:spPr>
          <a:xfrm>
            <a:off x="1837773" y="19415"/>
            <a:ext cx="1037463"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1</a:t>
            </a:r>
          </a:p>
        </p:txBody>
      </p:sp>
    </p:spTree>
    <p:extLst>
      <p:ext uri="{BB962C8B-B14F-4D97-AF65-F5344CB8AC3E}">
        <p14:creationId xmlns:p14="http://schemas.microsoft.com/office/powerpoint/2010/main" val="2793647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erobic Cellular Respiration, Glycolysis, Prep Steps - YouTube">
            <a:extLst>
              <a:ext uri="{FF2B5EF4-FFF2-40B4-BE49-F238E27FC236}">
                <a16:creationId xmlns:a16="http://schemas.microsoft.com/office/drawing/2014/main" id="{9294E6E5-BA87-454B-8165-5AFDEE5C29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7785" y="150126"/>
            <a:ext cx="7224215" cy="509743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50008A7-F618-4298-B558-ECCCEDD52ABE}"/>
              </a:ext>
            </a:extLst>
          </p:cNvPr>
          <p:cNvSpPr txBox="1"/>
          <p:nvPr/>
        </p:nvSpPr>
        <p:spPr>
          <a:xfrm>
            <a:off x="27296" y="668744"/>
            <a:ext cx="4817659" cy="5016758"/>
          </a:xfrm>
          <a:prstGeom prst="rect">
            <a:avLst/>
          </a:prstGeom>
          <a:noFill/>
        </p:spPr>
        <p:txBody>
          <a:bodyPr wrap="square" rtlCol="0">
            <a:spAutoFit/>
          </a:bodyPr>
          <a:lstStyle/>
          <a:p>
            <a:pPr marL="0" marR="0"/>
            <a:r>
              <a:rPr lang="en-US" sz="2000" b="1" dirty="0">
                <a:solidFill>
                  <a:srgbClr val="FF0000"/>
                </a:solidFill>
                <a:effectLst/>
                <a:latin typeface="Arial" panose="020B0604020202020204" pitchFamily="34" charset="0"/>
                <a:ea typeface="Times New Roman" panose="02020603050405020304" pitchFamily="18" charset="0"/>
              </a:rPr>
              <a:t>Muscle is full of Glycogen</a:t>
            </a:r>
            <a:r>
              <a:rPr lang="en-US" sz="2000" b="1" dirty="0">
                <a:solidFill>
                  <a:srgbClr val="FF0000"/>
                </a:solidFill>
                <a:latin typeface="Arial" panose="020B0604020202020204" pitchFamily="34" charset="0"/>
                <a:ea typeface="Times New Roman" panose="02020603050405020304" pitchFamily="18" charset="0"/>
              </a:rPr>
              <a:t> (G</a:t>
            </a:r>
            <a:r>
              <a:rPr lang="en-US" sz="2000" b="1" dirty="0">
                <a:solidFill>
                  <a:srgbClr val="FF0000"/>
                </a:solidFill>
                <a:effectLst/>
                <a:latin typeface="Arial" panose="020B0604020202020204" pitchFamily="34" charset="0"/>
                <a:ea typeface="Times New Roman" panose="02020603050405020304" pitchFamily="18" charset="0"/>
              </a:rPr>
              <a:t>lucose) and it can be broken down either </a:t>
            </a:r>
            <a:r>
              <a:rPr lang="en-US" sz="2000" b="1" dirty="0">
                <a:solidFill>
                  <a:srgbClr val="FF0000"/>
                </a:solidFill>
                <a:latin typeface="Arial" panose="020B0604020202020204" pitchFamily="34" charset="0"/>
                <a:ea typeface="Times New Roman" panose="02020603050405020304" pitchFamily="18" charset="0"/>
              </a:rPr>
              <a:t>A</a:t>
            </a:r>
            <a:r>
              <a:rPr lang="en-US" sz="2000" b="1" dirty="0">
                <a:solidFill>
                  <a:srgbClr val="FF0000"/>
                </a:solidFill>
                <a:effectLst/>
                <a:latin typeface="Arial" panose="020B0604020202020204" pitchFamily="34" charset="0"/>
                <a:ea typeface="Times New Roman" panose="02020603050405020304" pitchFamily="18" charset="0"/>
              </a:rPr>
              <a:t>erobically (with oxygen) or Anaerobically (without oxygen) to produce ATP required for muscle activity.</a:t>
            </a:r>
            <a:r>
              <a:rPr lang="en-US" sz="2000" b="1" dirty="0">
                <a:solidFill>
                  <a:srgbClr val="000000"/>
                </a:solidFill>
                <a:effectLst/>
                <a:latin typeface="Arial" panose="020B0604020202020204" pitchFamily="34"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r>
              <a:rPr lang="en-US" sz="2000" b="1" dirty="0">
                <a:solidFill>
                  <a:srgbClr val="000000"/>
                </a:solidFill>
                <a:latin typeface="Arial" panose="020B0604020202020204" pitchFamily="34" charset="0"/>
                <a:ea typeface="Times New Roman" panose="02020603050405020304" pitchFamily="18" charset="0"/>
              </a:rPr>
              <a:t>GLYCOLYSIS is when e</a:t>
            </a:r>
            <a:r>
              <a:rPr lang="en-US" sz="2000" b="1" dirty="0">
                <a:solidFill>
                  <a:srgbClr val="000000"/>
                </a:solidFill>
                <a:effectLst/>
                <a:latin typeface="Arial" panose="020B0604020202020204" pitchFamily="34" charset="0"/>
                <a:ea typeface="Times New Roman" panose="02020603050405020304" pitchFamily="18" charset="0"/>
              </a:rPr>
              <a:t>nergy production pathways consume GLUCOSE </a:t>
            </a:r>
            <a:r>
              <a:rPr lang="en-US" sz="2000" b="1" dirty="0">
                <a:solidFill>
                  <a:srgbClr val="7030A0"/>
                </a:solidFill>
                <a:effectLst/>
                <a:latin typeface="Arial" panose="020B0604020202020204" pitchFamily="34" charset="0"/>
                <a:ea typeface="Times New Roman" panose="02020603050405020304" pitchFamily="18" charset="0"/>
              </a:rPr>
              <a:t>ANAEROBICALLY </a:t>
            </a:r>
            <a:r>
              <a:rPr lang="en-US" sz="2000" b="1" dirty="0">
                <a:effectLst/>
                <a:latin typeface="Arial" panose="020B0604020202020204" pitchFamily="34" charset="0"/>
                <a:ea typeface="Times New Roman" panose="02020603050405020304" pitchFamily="18" charset="0"/>
              </a:rPr>
              <a:t>to produce ATP from ADP +P</a:t>
            </a:r>
            <a:r>
              <a:rPr lang="en-US" sz="2000" b="1" dirty="0">
                <a:solidFill>
                  <a:srgbClr val="7030A0"/>
                </a:solidFill>
                <a:effectLst/>
                <a:latin typeface="Arial" panose="020B0604020202020204" pitchFamily="34" charset="0"/>
                <a:ea typeface="Times New Roman" panose="02020603050405020304" pitchFamily="18" charset="0"/>
              </a:rPr>
              <a:t>.</a:t>
            </a:r>
            <a:r>
              <a:rPr lang="en-US" sz="2000" b="1" dirty="0">
                <a:solidFill>
                  <a:srgbClr val="000000"/>
                </a:solidFill>
                <a:effectLst/>
                <a:latin typeface="Arial" panose="020B0604020202020204" pitchFamily="34" charset="0"/>
                <a:ea typeface="Times New Roman" panose="02020603050405020304" pitchFamily="18" charset="0"/>
              </a:rPr>
              <a:t> </a:t>
            </a:r>
          </a:p>
          <a:p>
            <a:r>
              <a:rPr lang="en-US" sz="2000" b="1" dirty="0">
                <a:solidFill>
                  <a:srgbClr val="000000"/>
                </a:solidFill>
                <a:effectLst/>
                <a:latin typeface="Arial" panose="020B0604020202020204" pitchFamily="34" charset="0"/>
                <a:ea typeface="Times New Roman" panose="02020603050405020304" pitchFamily="18" charset="0"/>
              </a:rPr>
              <a:t>These metabolic pathways are extremely rapid, however, they are very inefficient and only produce  2 ATP per </a:t>
            </a:r>
            <a:r>
              <a:rPr lang="en-US" sz="2000" b="1" dirty="0">
                <a:solidFill>
                  <a:srgbClr val="000000"/>
                </a:solidFill>
                <a:latin typeface="Arial" panose="020B0604020202020204" pitchFamily="34" charset="0"/>
                <a:ea typeface="Times New Roman" panose="02020603050405020304" pitchFamily="18" charset="0"/>
              </a:rPr>
              <a:t>Glucose </a:t>
            </a:r>
            <a:r>
              <a:rPr lang="en-US" sz="2000" b="1" dirty="0">
                <a:solidFill>
                  <a:srgbClr val="000000"/>
                </a:solidFill>
                <a:effectLst/>
                <a:latin typeface="Arial" panose="020B0604020202020204" pitchFamily="34" charset="0"/>
                <a:ea typeface="Times New Roman" panose="02020603050405020304" pitchFamily="18" charset="0"/>
              </a:rPr>
              <a:t>except. </a:t>
            </a:r>
            <a:r>
              <a:rPr lang="en-US" sz="2000" b="1" dirty="0">
                <a:solidFill>
                  <a:srgbClr val="FF0000"/>
                </a:solidFill>
                <a:effectLst/>
                <a:latin typeface="Arial" panose="020B0604020202020204" pitchFamily="34" charset="0"/>
                <a:ea typeface="Times New Roman" panose="02020603050405020304" pitchFamily="18" charset="0"/>
              </a:rPr>
              <a:t>Only carbohydrates can be used for GLYCOLYSIS. This is not sustainable.  </a:t>
            </a:r>
            <a:endParaRPr lang="en-US" sz="2000" dirty="0"/>
          </a:p>
        </p:txBody>
      </p:sp>
      <p:sp>
        <p:nvSpPr>
          <p:cNvPr id="5" name="TextBox 4">
            <a:extLst>
              <a:ext uri="{FF2B5EF4-FFF2-40B4-BE49-F238E27FC236}">
                <a16:creationId xmlns:a16="http://schemas.microsoft.com/office/drawing/2014/main" id="{837448E9-4041-4428-AA74-F9D0EE7D3C6F}"/>
              </a:ext>
            </a:extLst>
          </p:cNvPr>
          <p:cNvSpPr txBox="1"/>
          <p:nvPr/>
        </p:nvSpPr>
        <p:spPr>
          <a:xfrm>
            <a:off x="109179" y="5813949"/>
            <a:ext cx="11873555" cy="830997"/>
          </a:xfrm>
          <a:prstGeom prst="rect">
            <a:avLst/>
          </a:prstGeom>
          <a:noFill/>
        </p:spPr>
        <p:txBody>
          <a:bodyPr wrap="square" rtlCol="0">
            <a:spAutoFit/>
          </a:bodyPr>
          <a:lstStyle/>
          <a:p>
            <a:pPr marL="0" marR="0">
              <a:spcBef>
                <a:spcPts val="0"/>
              </a:spcBef>
              <a:spcAft>
                <a:spcPts val="0"/>
              </a:spcAft>
            </a:pPr>
            <a:r>
              <a:rPr lang="en-US" sz="2400" b="1" dirty="0">
                <a:solidFill>
                  <a:srgbClr val="FF0000"/>
                </a:solidFill>
                <a:effectLst/>
                <a:latin typeface="Times New Roman" panose="02020603050405020304" pitchFamily="18" charset="0"/>
                <a:ea typeface="Times New Roman" panose="02020603050405020304" pitchFamily="18" charset="0"/>
              </a:rPr>
              <a:t>15 seconds</a:t>
            </a:r>
            <a:r>
              <a:rPr lang="en-US" sz="2400" dirty="0">
                <a:effectLst/>
                <a:latin typeface="Times New Roman" panose="02020603050405020304" pitchFamily="18" charset="0"/>
                <a:ea typeface="Times New Roman" panose="02020603050405020304" pitchFamily="18" charset="0"/>
              </a:rPr>
              <a:t>		</a:t>
            </a:r>
            <a:r>
              <a:rPr lang="en-US" sz="2400" b="1" dirty="0">
                <a:solidFill>
                  <a:srgbClr val="7030A0"/>
                </a:solidFill>
                <a:effectLst/>
                <a:latin typeface="Times New Roman" panose="02020603050405020304" pitchFamily="18" charset="0"/>
                <a:ea typeface="Times New Roman" panose="02020603050405020304" pitchFamily="18" charset="0"/>
              </a:rPr>
              <a:t>ANAEROBIC</a:t>
            </a:r>
            <a:r>
              <a:rPr lang="en-US" sz="2400" dirty="0">
                <a:effectLst/>
                <a:latin typeface="Times New Roman" panose="02020603050405020304" pitchFamily="18" charset="0"/>
                <a:ea typeface="Times New Roman" panose="02020603050405020304" pitchFamily="18" charset="0"/>
              </a:rPr>
              <a:t> Glycolysis		2 ATP/GLUCOSE</a:t>
            </a:r>
          </a:p>
          <a:p>
            <a:pPr marL="0" marR="0">
              <a:spcBef>
                <a:spcPts val="0"/>
              </a:spcBef>
              <a:spcAft>
                <a:spcPts val="0"/>
              </a:spcAft>
            </a:pPr>
            <a:r>
              <a:rPr lang="en-US" sz="2400" b="1" dirty="0">
                <a:solidFill>
                  <a:srgbClr val="FF0000"/>
                </a:solidFill>
                <a:latin typeface="Times New Roman" panose="02020603050405020304" pitchFamily="18" charset="0"/>
                <a:ea typeface="Times New Roman" panose="02020603050405020304" pitchFamily="18" charset="0"/>
              </a:rPr>
              <a:t>t</a:t>
            </a:r>
            <a:r>
              <a:rPr lang="en-US" sz="2400" b="1" dirty="0">
                <a:solidFill>
                  <a:srgbClr val="FF0000"/>
                </a:solidFill>
                <a:effectLst/>
                <a:latin typeface="Times New Roman" panose="02020603050405020304" pitchFamily="18" charset="0"/>
                <a:ea typeface="Times New Roman" panose="02020603050405020304" pitchFamily="18" charset="0"/>
              </a:rPr>
              <a:t>o 60 second	</a:t>
            </a:r>
            <a:endParaRPr lang="en-US" sz="2400" dirty="0"/>
          </a:p>
        </p:txBody>
      </p:sp>
      <p:sp>
        <p:nvSpPr>
          <p:cNvPr id="6" name="Oval 5">
            <a:extLst>
              <a:ext uri="{FF2B5EF4-FFF2-40B4-BE49-F238E27FC236}">
                <a16:creationId xmlns:a16="http://schemas.microsoft.com/office/drawing/2014/main" id="{5EC63801-2D9C-46B2-98ED-ACB271824DCE}"/>
              </a:ext>
            </a:extLst>
          </p:cNvPr>
          <p:cNvSpPr/>
          <p:nvPr/>
        </p:nvSpPr>
        <p:spPr>
          <a:xfrm>
            <a:off x="5418161" y="3957851"/>
            <a:ext cx="2374711" cy="1262418"/>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1CCC602E-ACE7-442A-BD7E-86C6EA923255}"/>
              </a:ext>
            </a:extLst>
          </p:cNvPr>
          <p:cNvSpPr/>
          <p:nvPr/>
        </p:nvSpPr>
        <p:spPr>
          <a:xfrm>
            <a:off x="9774083" y="3987419"/>
            <a:ext cx="2374711" cy="1262418"/>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2FAAB00-5BAE-42ED-A680-576B72ED95F2}"/>
              </a:ext>
            </a:extLst>
          </p:cNvPr>
          <p:cNvSpPr/>
          <p:nvPr/>
        </p:nvSpPr>
        <p:spPr>
          <a:xfrm>
            <a:off x="213688" y="-117067"/>
            <a:ext cx="1037465"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2</a:t>
            </a:r>
          </a:p>
        </p:txBody>
      </p:sp>
    </p:spTree>
    <p:extLst>
      <p:ext uri="{BB962C8B-B14F-4D97-AF65-F5344CB8AC3E}">
        <p14:creationId xmlns:p14="http://schemas.microsoft.com/office/powerpoint/2010/main" val="202699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80">
                                          <p:stCondLst>
                                            <p:cond delay="0"/>
                                          </p:stCondLst>
                                        </p:cTn>
                                        <p:tgtEl>
                                          <p:spTgt spid="8"/>
                                        </p:tgtEl>
                                      </p:cBhvr>
                                    </p:animEffect>
                                    <p:anim calcmode="lin" valueType="num">
                                      <p:cBhvr>
                                        <p:cTn id="2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gtEl>
                                      </p:cBhvr>
                                      <p:to x="100000" y="60000"/>
                                    </p:animScale>
                                    <p:animScale>
                                      <p:cBhvr>
                                        <p:cTn id="32" dur="166" decel="50000">
                                          <p:stCondLst>
                                            <p:cond delay="676"/>
                                          </p:stCondLst>
                                        </p:cTn>
                                        <p:tgtEl>
                                          <p:spTgt spid="8"/>
                                        </p:tgtEl>
                                      </p:cBhvr>
                                      <p:to x="100000" y="100000"/>
                                    </p:animScale>
                                    <p:animScale>
                                      <p:cBhvr>
                                        <p:cTn id="33" dur="26">
                                          <p:stCondLst>
                                            <p:cond delay="1312"/>
                                          </p:stCondLst>
                                        </p:cTn>
                                        <p:tgtEl>
                                          <p:spTgt spid="8"/>
                                        </p:tgtEl>
                                      </p:cBhvr>
                                      <p:to x="100000" y="80000"/>
                                    </p:animScale>
                                    <p:animScale>
                                      <p:cBhvr>
                                        <p:cTn id="34" dur="166" decel="50000">
                                          <p:stCondLst>
                                            <p:cond delay="1338"/>
                                          </p:stCondLst>
                                        </p:cTn>
                                        <p:tgtEl>
                                          <p:spTgt spid="8"/>
                                        </p:tgtEl>
                                      </p:cBhvr>
                                      <p:to x="100000" y="100000"/>
                                    </p:animScale>
                                    <p:animScale>
                                      <p:cBhvr>
                                        <p:cTn id="35" dur="26">
                                          <p:stCondLst>
                                            <p:cond delay="1642"/>
                                          </p:stCondLst>
                                        </p:cTn>
                                        <p:tgtEl>
                                          <p:spTgt spid="8"/>
                                        </p:tgtEl>
                                      </p:cBhvr>
                                      <p:to x="100000" y="90000"/>
                                    </p:animScale>
                                    <p:animScale>
                                      <p:cBhvr>
                                        <p:cTn id="36" dur="166" decel="50000">
                                          <p:stCondLst>
                                            <p:cond delay="1668"/>
                                          </p:stCondLst>
                                        </p:cTn>
                                        <p:tgtEl>
                                          <p:spTgt spid="8"/>
                                        </p:tgtEl>
                                      </p:cBhvr>
                                      <p:to x="100000" y="100000"/>
                                    </p:animScale>
                                    <p:animScale>
                                      <p:cBhvr>
                                        <p:cTn id="37" dur="26">
                                          <p:stCondLst>
                                            <p:cond delay="1808"/>
                                          </p:stCondLst>
                                        </p:cTn>
                                        <p:tgtEl>
                                          <p:spTgt spid="8"/>
                                        </p:tgtEl>
                                      </p:cBhvr>
                                      <p:to x="100000" y="95000"/>
                                    </p:animScale>
                                    <p:animScale>
                                      <p:cBhvr>
                                        <p:cTn id="38"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ow do the products of glycolysis and Krebs cycle relate to the electron  transport chain? - Quora">
            <a:extLst>
              <a:ext uri="{FF2B5EF4-FFF2-40B4-BE49-F238E27FC236}">
                <a16:creationId xmlns:a16="http://schemas.microsoft.com/office/drawing/2014/main" id="{CC0BD660-7AE1-4E77-BBA3-BEB570A8D2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4328" y="0"/>
            <a:ext cx="8097672" cy="5486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C24DB0F-9F1B-43B2-B699-715AF0C0A323}"/>
              </a:ext>
            </a:extLst>
          </p:cNvPr>
          <p:cNvSpPr txBox="1"/>
          <p:nvPr/>
        </p:nvSpPr>
        <p:spPr>
          <a:xfrm>
            <a:off x="27292" y="627797"/>
            <a:ext cx="4067035" cy="4832092"/>
          </a:xfrm>
          <a:prstGeom prst="rect">
            <a:avLst/>
          </a:prstGeom>
          <a:noFill/>
        </p:spPr>
        <p:txBody>
          <a:bodyPr wrap="square" rtlCol="0">
            <a:spAutoFit/>
          </a:bodyPr>
          <a:lstStyle/>
          <a:p>
            <a:r>
              <a:rPr lang="en-US" sz="2200" b="1" dirty="0"/>
              <a:t>Great News, our cells can use two other metabolic pathways </a:t>
            </a:r>
            <a:r>
              <a:rPr lang="en-US" sz="2200" b="1" dirty="0">
                <a:solidFill>
                  <a:srgbClr val="3333FF"/>
                </a:solidFill>
              </a:rPr>
              <a:t>AEROBICALLY</a:t>
            </a:r>
            <a:r>
              <a:rPr lang="en-US" sz="2200" b="1" dirty="0"/>
              <a:t> to generate ATP. One is called the </a:t>
            </a:r>
            <a:r>
              <a:rPr lang="en-US" sz="2200" b="1" dirty="0">
                <a:solidFill>
                  <a:srgbClr val="FF0000"/>
                </a:solidFill>
              </a:rPr>
              <a:t>KREBS CYCLE</a:t>
            </a:r>
            <a:r>
              <a:rPr lang="en-US" sz="2200" b="1" dirty="0"/>
              <a:t>, the other is called the </a:t>
            </a:r>
            <a:r>
              <a:rPr lang="en-US" sz="2200" b="1" dirty="0">
                <a:solidFill>
                  <a:srgbClr val="7030A0"/>
                </a:solidFill>
              </a:rPr>
              <a:t>ELECTRON TRANSPORT CHAIN.  </a:t>
            </a:r>
            <a:r>
              <a:rPr lang="en-US" sz="2200" b="1" dirty="0"/>
              <a:t>These pathways are very efficient allowing each GLUCOSE to generate </a:t>
            </a:r>
            <a:r>
              <a:rPr lang="en-US" sz="2200" b="1" dirty="0">
                <a:solidFill>
                  <a:srgbClr val="009900"/>
                </a:solidFill>
              </a:rPr>
              <a:t>36 ATP</a:t>
            </a:r>
            <a:r>
              <a:rPr lang="en-US" sz="2200" b="1" dirty="0"/>
              <a:t>. That is 18 X as efficient as Anaerobic Glycolysis.  The big issue is that these two pathways must have access to OXYGEN and they are very slow… so intensity goes way down. </a:t>
            </a:r>
          </a:p>
        </p:txBody>
      </p:sp>
      <p:sp>
        <p:nvSpPr>
          <p:cNvPr id="5" name="TextBox 4">
            <a:extLst>
              <a:ext uri="{FF2B5EF4-FFF2-40B4-BE49-F238E27FC236}">
                <a16:creationId xmlns:a16="http://schemas.microsoft.com/office/drawing/2014/main" id="{BD8C6651-28D8-4057-BFB7-F5B4BCED8E3A}"/>
              </a:ext>
            </a:extLst>
          </p:cNvPr>
          <p:cNvSpPr txBox="1"/>
          <p:nvPr/>
        </p:nvSpPr>
        <p:spPr>
          <a:xfrm>
            <a:off x="0" y="5554633"/>
            <a:ext cx="12192000" cy="1477328"/>
          </a:xfrm>
          <a:prstGeom prst="rect">
            <a:avLst/>
          </a:prstGeom>
          <a:noFill/>
        </p:spPr>
        <p:txBody>
          <a:bodyPr wrap="square" rtlCol="0">
            <a:spAutoFit/>
          </a:bodyPr>
          <a:lstStyle/>
          <a:p>
            <a:r>
              <a:rPr lang="en-US" b="1" dirty="0">
                <a:solidFill>
                  <a:srgbClr val="FF0000"/>
                </a:solidFill>
                <a:latin typeface="Times New Roman" panose="02020603050405020304" pitchFamily="18" charset="0"/>
                <a:ea typeface="Times New Roman" panose="02020603050405020304" pitchFamily="18" charset="0"/>
              </a:rPr>
              <a:t>90 seconds </a:t>
            </a:r>
            <a:r>
              <a:rPr lang="en-US" sz="1800" b="1" dirty="0">
                <a:solidFill>
                  <a:srgbClr val="FF0000"/>
                </a:solidFill>
                <a:effectLst/>
                <a:latin typeface="Times New Roman" panose="02020603050405020304" pitchFamily="18" charset="0"/>
                <a:ea typeface="Times New Roman" panose="02020603050405020304" pitchFamily="18" charset="0"/>
              </a:rPr>
              <a:t> 	AEROBIC</a:t>
            </a:r>
            <a:r>
              <a:rPr lang="en-US" sz="1800" dirty="0">
                <a:effectLst/>
                <a:latin typeface="Times New Roman" panose="02020603050405020304" pitchFamily="18" charset="0"/>
                <a:ea typeface="Times New Roman" panose="02020603050405020304" pitchFamily="18" charset="0"/>
              </a:rPr>
              <a:t> breakdown of </a:t>
            </a:r>
          </a:p>
          <a:p>
            <a:pPr marL="0" marR="0">
              <a:spcBef>
                <a:spcPts val="0"/>
              </a:spcBef>
              <a:spcAft>
                <a:spcPts val="0"/>
              </a:spcAft>
            </a:pPr>
            <a:r>
              <a:rPr lang="en-US" sz="1800" b="1" dirty="0">
                <a:solidFill>
                  <a:srgbClr val="FF0000"/>
                </a:solidFill>
                <a:effectLst/>
                <a:latin typeface="Times New Roman" panose="02020603050405020304" pitchFamily="18" charset="0"/>
                <a:ea typeface="Times New Roman" panose="02020603050405020304" pitchFamily="18" charset="0"/>
              </a:rPr>
              <a:t>and beyond</a:t>
            </a:r>
            <a:r>
              <a:rPr lang="en-US" sz="1800" dirty="0">
                <a:effectLst/>
                <a:latin typeface="Times New Roman" panose="02020603050405020304" pitchFamily="18" charset="0"/>
                <a:ea typeface="Times New Roman" panose="02020603050405020304" pitchFamily="18" charset="0"/>
              </a:rPr>
              <a:t>			Glucose 		</a:t>
            </a:r>
            <a:r>
              <a:rPr lang="en-US" sz="1800" dirty="0">
                <a:effectLst/>
                <a:latin typeface="Times New Roman" panose="02020603050405020304" pitchFamily="18" charset="0"/>
                <a:ea typeface="Times New Roman" panose="02020603050405020304" pitchFamily="18" charset="0"/>
                <a:sym typeface="Wingdings" panose="05000000000000000000" pitchFamily="2" charset="2"/>
              </a:rPr>
              <a:t></a:t>
            </a:r>
            <a:r>
              <a:rPr lang="en-US" sz="1800" dirty="0">
                <a:effectLst/>
                <a:latin typeface="Times New Roman" panose="02020603050405020304" pitchFamily="18" charset="0"/>
                <a:ea typeface="Times New Roman" panose="02020603050405020304" pitchFamily="18" charset="0"/>
              </a:rPr>
              <a:t>		36 ATP</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Fatty Acids	</a:t>
            </a:r>
            <a:r>
              <a:rPr lang="en-US" sz="1800" dirty="0">
                <a:effectLst/>
                <a:latin typeface="Times New Roman" panose="02020603050405020304" pitchFamily="18" charset="0"/>
                <a:ea typeface="Times New Roman" panose="02020603050405020304" pitchFamily="18" charset="0"/>
                <a:sym typeface="Wingdings" panose="05000000000000000000" pitchFamily="2" charset="2"/>
              </a:rPr>
              <a:t></a:t>
            </a:r>
            <a:r>
              <a:rPr lang="en-US" sz="1800" dirty="0">
                <a:effectLst/>
                <a:latin typeface="Times New Roman" panose="02020603050405020304" pitchFamily="18" charset="0"/>
                <a:ea typeface="Times New Roman" panose="02020603050405020304" pitchFamily="18" charset="0"/>
              </a:rPr>
              <a:t>		 ___&gt; 100 ATP</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Amino Acids	  </a:t>
            </a:r>
            <a:r>
              <a:rPr lang="en-US" sz="1800" dirty="0">
                <a:effectLst/>
                <a:latin typeface="Times New Roman" panose="02020603050405020304" pitchFamily="18" charset="0"/>
                <a:ea typeface="Times New Roman" panose="02020603050405020304" pitchFamily="18" charset="0"/>
                <a:sym typeface="Wingdings" panose="05000000000000000000" pitchFamily="2" charset="2"/>
              </a:rPr>
              <a:t></a:t>
            </a:r>
            <a:r>
              <a:rPr lang="en-US" sz="1800" dirty="0">
                <a:effectLst/>
                <a:latin typeface="Times New Roman" panose="02020603050405020304" pitchFamily="18" charset="0"/>
                <a:ea typeface="Times New Roman" panose="02020603050405020304" pitchFamily="18" charset="0"/>
              </a:rPr>
              <a:t>		  ~   15 ATP</a:t>
            </a:r>
          </a:p>
          <a:p>
            <a:endParaRPr lang="en-US" dirty="0"/>
          </a:p>
        </p:txBody>
      </p:sp>
      <p:sp>
        <p:nvSpPr>
          <p:cNvPr id="6" name="Rectangle 5">
            <a:extLst>
              <a:ext uri="{FF2B5EF4-FFF2-40B4-BE49-F238E27FC236}">
                <a16:creationId xmlns:a16="http://schemas.microsoft.com/office/drawing/2014/main" id="{ED098B49-57F2-4873-8874-FB65665AE811}"/>
              </a:ext>
            </a:extLst>
          </p:cNvPr>
          <p:cNvSpPr/>
          <p:nvPr/>
        </p:nvSpPr>
        <p:spPr>
          <a:xfrm>
            <a:off x="647075" y="-144360"/>
            <a:ext cx="880369"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#3</a:t>
            </a:r>
          </a:p>
        </p:txBody>
      </p:sp>
      <p:sp>
        <p:nvSpPr>
          <p:cNvPr id="7" name="Oval 6">
            <a:extLst>
              <a:ext uri="{FF2B5EF4-FFF2-40B4-BE49-F238E27FC236}">
                <a16:creationId xmlns:a16="http://schemas.microsoft.com/office/drawing/2014/main" id="{D894FEF3-49E7-4222-B98D-7EFBF535A410}"/>
              </a:ext>
            </a:extLst>
          </p:cNvPr>
          <p:cNvSpPr/>
          <p:nvPr/>
        </p:nvSpPr>
        <p:spPr>
          <a:xfrm>
            <a:off x="5418161" y="2306472"/>
            <a:ext cx="1119117" cy="545910"/>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62C8172-9BC8-45BD-B131-BF442002CCBD}"/>
              </a:ext>
            </a:extLst>
          </p:cNvPr>
          <p:cNvSpPr/>
          <p:nvPr/>
        </p:nvSpPr>
        <p:spPr>
          <a:xfrm>
            <a:off x="5090614" y="1037230"/>
            <a:ext cx="668741" cy="436728"/>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966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80">
                                          <p:stCondLst>
                                            <p:cond delay="0"/>
                                          </p:stCondLst>
                                        </p:cTn>
                                        <p:tgtEl>
                                          <p:spTgt spid="8"/>
                                        </p:tgtEl>
                                      </p:cBhvr>
                                    </p:animEffect>
                                    <p:anim calcmode="lin" valueType="num">
                                      <p:cBhvr>
                                        <p:cTn id="2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gtEl>
                                      </p:cBhvr>
                                      <p:to x="100000" y="60000"/>
                                    </p:animScale>
                                    <p:animScale>
                                      <p:cBhvr>
                                        <p:cTn id="32" dur="166" decel="50000">
                                          <p:stCondLst>
                                            <p:cond delay="676"/>
                                          </p:stCondLst>
                                        </p:cTn>
                                        <p:tgtEl>
                                          <p:spTgt spid="8"/>
                                        </p:tgtEl>
                                      </p:cBhvr>
                                      <p:to x="100000" y="100000"/>
                                    </p:animScale>
                                    <p:animScale>
                                      <p:cBhvr>
                                        <p:cTn id="33" dur="26">
                                          <p:stCondLst>
                                            <p:cond delay="1312"/>
                                          </p:stCondLst>
                                        </p:cTn>
                                        <p:tgtEl>
                                          <p:spTgt spid="8"/>
                                        </p:tgtEl>
                                      </p:cBhvr>
                                      <p:to x="100000" y="80000"/>
                                    </p:animScale>
                                    <p:animScale>
                                      <p:cBhvr>
                                        <p:cTn id="34" dur="166" decel="50000">
                                          <p:stCondLst>
                                            <p:cond delay="1338"/>
                                          </p:stCondLst>
                                        </p:cTn>
                                        <p:tgtEl>
                                          <p:spTgt spid="8"/>
                                        </p:tgtEl>
                                      </p:cBhvr>
                                      <p:to x="100000" y="100000"/>
                                    </p:animScale>
                                    <p:animScale>
                                      <p:cBhvr>
                                        <p:cTn id="35" dur="26">
                                          <p:stCondLst>
                                            <p:cond delay="1642"/>
                                          </p:stCondLst>
                                        </p:cTn>
                                        <p:tgtEl>
                                          <p:spTgt spid="8"/>
                                        </p:tgtEl>
                                      </p:cBhvr>
                                      <p:to x="100000" y="90000"/>
                                    </p:animScale>
                                    <p:animScale>
                                      <p:cBhvr>
                                        <p:cTn id="36" dur="166" decel="50000">
                                          <p:stCondLst>
                                            <p:cond delay="1668"/>
                                          </p:stCondLst>
                                        </p:cTn>
                                        <p:tgtEl>
                                          <p:spTgt spid="8"/>
                                        </p:tgtEl>
                                      </p:cBhvr>
                                      <p:to x="100000" y="100000"/>
                                    </p:animScale>
                                    <p:animScale>
                                      <p:cBhvr>
                                        <p:cTn id="37" dur="26">
                                          <p:stCondLst>
                                            <p:cond delay="1808"/>
                                          </p:stCondLst>
                                        </p:cTn>
                                        <p:tgtEl>
                                          <p:spTgt spid="8"/>
                                        </p:tgtEl>
                                      </p:cBhvr>
                                      <p:to x="100000" y="95000"/>
                                    </p:animScale>
                                    <p:animScale>
                                      <p:cBhvr>
                                        <p:cTn id="38"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nd Out What Happens When You &amp;#39;Hit the Wall&amp;#39; - ABC News">
            <a:extLst>
              <a:ext uri="{FF2B5EF4-FFF2-40B4-BE49-F238E27FC236}">
                <a16:creationId xmlns:a16="http://schemas.microsoft.com/office/drawing/2014/main" id="{55FB9890-3E4C-41A3-AC84-44FE5D37A6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1499" y="1"/>
            <a:ext cx="8124965" cy="36439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40AA3FD-7AEE-4D36-AD33-D83E06EBA8E3}"/>
              </a:ext>
            </a:extLst>
          </p:cNvPr>
          <p:cNvSpPr txBox="1"/>
          <p:nvPr/>
        </p:nvSpPr>
        <p:spPr>
          <a:xfrm>
            <a:off x="95537" y="368490"/>
            <a:ext cx="3562064" cy="6370975"/>
          </a:xfrm>
          <a:prstGeom prst="rect">
            <a:avLst/>
          </a:prstGeom>
          <a:noFill/>
        </p:spPr>
        <p:txBody>
          <a:bodyPr wrap="square" rtlCol="0">
            <a:spAutoFit/>
          </a:bodyPr>
          <a:lstStyle/>
          <a:p>
            <a:r>
              <a:rPr lang="en-US" sz="2400" dirty="0"/>
              <a:t>- If you keep pushing muscle to the point that oxygen delivery  cannot keep up, the </a:t>
            </a:r>
            <a:r>
              <a:rPr lang="en-US" sz="2400" b="1" dirty="0">
                <a:solidFill>
                  <a:srgbClr val="009900"/>
                </a:solidFill>
              </a:rPr>
              <a:t>Aerobic Pathways </a:t>
            </a:r>
            <a:r>
              <a:rPr lang="en-US" sz="2400" dirty="0"/>
              <a:t>shut down and we are left with only </a:t>
            </a:r>
            <a:r>
              <a:rPr lang="en-US" sz="2400" b="1" dirty="0">
                <a:solidFill>
                  <a:srgbClr val="3333FF"/>
                </a:solidFill>
              </a:rPr>
              <a:t>ANAEROBIC GLYCOLYSIS. </a:t>
            </a:r>
            <a:r>
              <a:rPr lang="en-US" sz="2400" dirty="0"/>
              <a:t>Unfortunately, the</a:t>
            </a:r>
            <a:r>
              <a:rPr lang="en-US" sz="2400" b="1" dirty="0">
                <a:solidFill>
                  <a:srgbClr val="FF0000"/>
                </a:solidFill>
              </a:rPr>
              <a:t> PYRUVATE </a:t>
            </a:r>
            <a:r>
              <a:rPr lang="en-US" sz="2400" dirty="0"/>
              <a:t>waste product can no longer be taken up by the </a:t>
            </a:r>
            <a:r>
              <a:rPr lang="en-US" sz="2400" b="1" dirty="0"/>
              <a:t>KREBS cycle</a:t>
            </a:r>
            <a:r>
              <a:rPr lang="en-US" sz="2400" dirty="0"/>
              <a:t>.  As the PYRUVATE builds up it is transformed into </a:t>
            </a:r>
            <a:r>
              <a:rPr lang="en-US" sz="2400" b="1" u="sng" dirty="0">
                <a:solidFill>
                  <a:srgbClr val="CC0099"/>
                </a:solidFill>
              </a:rPr>
              <a:t>LACTIC ACID (LACTATE)</a:t>
            </a:r>
            <a:r>
              <a:rPr lang="en-US" sz="2400" dirty="0"/>
              <a:t>.  This lactic acid build up shuts down ANAEROBIC GLYCOLYSIS too.  </a:t>
            </a:r>
            <a:r>
              <a:rPr lang="en-US" sz="2400" b="1" dirty="0">
                <a:solidFill>
                  <a:srgbClr val="FF0000"/>
                </a:solidFill>
              </a:rPr>
              <a:t>GAME OVER!</a:t>
            </a:r>
          </a:p>
        </p:txBody>
      </p:sp>
      <p:pic>
        <p:nvPicPr>
          <p:cNvPr id="4100" name="Picture 4">
            <a:extLst>
              <a:ext uri="{FF2B5EF4-FFF2-40B4-BE49-F238E27FC236}">
                <a16:creationId xmlns:a16="http://schemas.microsoft.com/office/drawing/2014/main" id="{0DE90CF3-6AC4-4846-A14A-69CD695C66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5272" y="3643953"/>
            <a:ext cx="7277669" cy="3111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193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7344E63-673D-43FA-93AF-D81B3986FA8A}"/>
              </a:ext>
            </a:extLst>
          </p:cNvPr>
          <p:cNvSpPr/>
          <p:nvPr/>
        </p:nvSpPr>
        <p:spPr>
          <a:xfrm>
            <a:off x="24376" y="-89773"/>
            <a:ext cx="4091056" cy="923330"/>
          </a:xfrm>
          <a:prstGeom prst="rect">
            <a:avLst/>
          </a:prstGeom>
          <a:noFill/>
        </p:spPr>
        <p:txBody>
          <a:bodyPr wrap="non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hlinkClick r:id="rId2"/>
              </a:rPr>
              <a:t>LACTATE TEST</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5124" name="Picture 4" descr="Blood Lactate Testing: The Silver Standard — Uphill Athlete">
            <a:extLst>
              <a:ext uri="{FF2B5EF4-FFF2-40B4-BE49-F238E27FC236}">
                <a16:creationId xmlns:a16="http://schemas.microsoft.com/office/drawing/2014/main" id="{CFF063CA-BA3E-454F-9285-5D61B4E11F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3" y="833558"/>
            <a:ext cx="4510727" cy="373843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Blood lactate test for running - YouTube">
            <a:extLst>
              <a:ext uri="{FF2B5EF4-FFF2-40B4-BE49-F238E27FC236}">
                <a16:creationId xmlns:a16="http://schemas.microsoft.com/office/drawing/2014/main" id="{E9D6A5CA-2683-4348-B923-6099377AF1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4497" y="915446"/>
            <a:ext cx="5213445" cy="324711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F1B08A5-D184-4720-97FB-40293E577022}"/>
              </a:ext>
            </a:extLst>
          </p:cNvPr>
          <p:cNvSpPr/>
          <p:nvPr/>
        </p:nvSpPr>
        <p:spPr>
          <a:xfrm>
            <a:off x="6428852" y="5760"/>
            <a:ext cx="5312032"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hlinkClick r:id="rId5"/>
              </a:rPr>
              <a:t>SUMMARY VIDEO</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1026" name="Picture 2" descr="SLOW &amp;amp; FAST-TWITCH MUSCLE FIBER - ppt download">
            <a:extLst>
              <a:ext uri="{FF2B5EF4-FFF2-40B4-BE49-F238E27FC236}">
                <a16:creationId xmlns:a16="http://schemas.microsoft.com/office/drawing/2014/main" id="{30127864-3872-459F-9DE7-198B37B873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916" y="3821373"/>
            <a:ext cx="4510727" cy="309121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Learn More About Fast And Slow Twitch Muscle Fibers | Playo - Playo">
            <a:extLst>
              <a:ext uri="{FF2B5EF4-FFF2-40B4-BE49-F238E27FC236}">
                <a16:creationId xmlns:a16="http://schemas.microsoft.com/office/drawing/2014/main" id="{6431E540-A393-42B1-B95C-B5591949556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4120" y="3997024"/>
            <a:ext cx="6096000" cy="2767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3842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512</Words>
  <Application>Microsoft Office PowerPoint</Application>
  <PresentationFormat>Widescreen</PresentationFormat>
  <Paragraphs>21</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Cory Lesiuk</dc:creator>
  <cp:lastModifiedBy>Cory Lesiuk</cp:lastModifiedBy>
  <cp:revision>8</cp:revision>
  <dcterms:created xsi:type="dcterms:W3CDTF">2021-12-14T03:56:58Z</dcterms:created>
  <dcterms:modified xsi:type="dcterms:W3CDTF">2021-12-14T19:37:35Z</dcterms:modified>
</cp:coreProperties>
</file>