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1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672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8030-6B46-3540-9909-350D9010543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5D6-0413-BF4C-8BCF-CA53BD3DA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8030-6B46-3540-9909-350D9010543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5D6-0413-BF4C-8BCF-CA53BD3DA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8030-6B46-3540-9909-350D9010543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5D6-0413-BF4C-8BCF-CA53BD3DA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8030-6B46-3540-9909-350D9010543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5D6-0413-BF4C-8BCF-CA53BD3DA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8030-6B46-3540-9909-350D9010543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5D6-0413-BF4C-8BCF-CA53BD3DA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8030-6B46-3540-9909-350D9010543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5D6-0413-BF4C-8BCF-CA53BD3DA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8030-6B46-3540-9909-350D9010543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5D6-0413-BF4C-8BCF-CA53BD3DA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8030-6B46-3540-9909-350D9010543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5D6-0413-BF4C-8BCF-CA53BD3DA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8030-6B46-3540-9909-350D9010543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5D6-0413-BF4C-8BCF-CA53BD3DA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8030-6B46-3540-9909-350D9010543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5D6-0413-BF4C-8BCF-CA53BD3DA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8030-6B46-3540-9909-350D9010543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E5D6-0413-BF4C-8BCF-CA53BD3DA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8030-6B46-3540-9909-350D9010543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4E5D6-0413-BF4C-8BCF-CA53BD3DA2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357"/>
            <a:ext cx="9144000" cy="10299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Muscle Physiology – How does this thing work?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268"/>
            <a:ext cx="9144000" cy="5794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4"/>
            <a:ext cx="8229600" cy="1143000"/>
          </a:xfrm>
        </p:spPr>
        <p:txBody>
          <a:bodyPr/>
          <a:lstStyle/>
          <a:p>
            <a:r>
              <a:rPr lang="en-US" dirty="0" smtClean="0"/>
              <a:t>No – Not More Anatomy! - YES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965"/>
            <a:ext cx="9144000" cy="5748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6592" y="1295847"/>
            <a:ext cx="5830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FASCIA – KNOW IT 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034" y="5388077"/>
            <a:ext cx="6572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EPIMYSIUM- encases muscle body</a:t>
            </a:r>
            <a:br>
              <a:rPr lang="en-US" sz="2400" b="1" dirty="0" smtClean="0">
                <a:solidFill>
                  <a:srgbClr val="009900"/>
                </a:solidFill>
              </a:rPr>
            </a:br>
            <a:r>
              <a:rPr lang="en-US" sz="2400" b="1" dirty="0" smtClean="0">
                <a:solidFill>
                  <a:srgbClr val="009900"/>
                </a:solidFill>
              </a:rPr>
              <a:t>PERIMYSIUM- encases muscle bundle (fascicle)</a:t>
            </a:r>
            <a:br>
              <a:rPr lang="en-US" sz="2400" b="1" dirty="0" smtClean="0">
                <a:solidFill>
                  <a:srgbClr val="009900"/>
                </a:solidFill>
              </a:rPr>
            </a:br>
            <a:r>
              <a:rPr lang="en-US" sz="2400" b="1" dirty="0" smtClean="0">
                <a:solidFill>
                  <a:srgbClr val="009900"/>
                </a:solidFill>
              </a:rPr>
              <a:t>ENDOMYSIUM – encases each muscle fiber (cell)</a:t>
            </a:r>
            <a:endParaRPr lang="en-US" sz="24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562"/>
            <a:ext cx="8229600" cy="1143000"/>
          </a:xfrm>
        </p:spPr>
        <p:txBody>
          <a:bodyPr/>
          <a:lstStyle/>
          <a:p>
            <a:r>
              <a:rPr lang="en-US" dirty="0" smtClean="0"/>
              <a:t>Contraction Types</a:t>
            </a:r>
            <a:endParaRPr lang="en-US" dirty="0"/>
          </a:p>
        </p:txBody>
      </p:sp>
      <p:pic>
        <p:nvPicPr>
          <p:cNvPr id="5122" name="Picture 2" descr="http://www.fmhs.uaeu.ac.ae/wlammersteach/B.%20Muscles/B.5.TwitchandTetanus/twitchandtetan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00742"/>
            <a:ext cx="8811004" cy="42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575" y="5268029"/>
            <a:ext cx="792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or None Law – A muscle fiber will fully contract if it reaches threshold.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5575" y="6232251"/>
            <a:ext cx="881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CONTRACTION – Keeps your tone.  Right now you are recruiting enough fibers to maintain your posture over gravity.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2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Contraction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479" y="1201003"/>
            <a:ext cx="870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ISOTONIC- </a:t>
            </a:r>
            <a:r>
              <a:rPr lang="en-US" sz="2000" b="1" dirty="0" smtClean="0"/>
              <a:t>When contraction occurs the muscle shortens and movement occurs and then the muscle will relax to allow the muscle to relax and lengthen.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81931"/>
            <a:ext cx="9253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During shortening it is called </a:t>
            </a:r>
            <a:r>
              <a:rPr lang="en-US" sz="2000" b="1" dirty="0" smtClean="0">
                <a:solidFill>
                  <a:srgbClr val="3333FF"/>
                </a:solidFill>
              </a:rPr>
              <a:t>CONCENTRIC contraction.  </a:t>
            </a:r>
            <a:r>
              <a:rPr lang="en-US" sz="2000" b="1" dirty="0" smtClean="0"/>
              <a:t>Think “</a:t>
            </a:r>
            <a:r>
              <a:rPr lang="en-US" sz="2000" b="1" dirty="0" err="1" smtClean="0"/>
              <a:t>CONgregate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CONcentrate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CONverge</a:t>
            </a:r>
            <a:r>
              <a:rPr lang="en-US" sz="2000" b="1" dirty="0" smtClean="0"/>
              <a:t>” </a:t>
            </a:r>
            <a:endParaRPr lang="en-US" sz="2000" b="1" dirty="0"/>
          </a:p>
          <a:p>
            <a:r>
              <a:rPr lang="en-US" sz="2000" b="1" dirty="0" smtClean="0"/>
              <a:t>During lengthening it is called </a:t>
            </a:r>
            <a:r>
              <a:rPr lang="en-US" sz="2000" b="1" dirty="0" smtClean="0">
                <a:solidFill>
                  <a:srgbClr val="009900"/>
                </a:solidFill>
              </a:rPr>
              <a:t>ECCENTRIC contraction.  It’s a mystery, but it does mean to deviate away from being concentric!</a:t>
            </a:r>
            <a:endParaRPr lang="en-US" sz="2000" b="1" dirty="0">
              <a:solidFill>
                <a:srgbClr val="009900"/>
              </a:solidFill>
            </a:endParaRPr>
          </a:p>
        </p:txBody>
      </p:sp>
      <p:pic>
        <p:nvPicPr>
          <p:cNvPr id="1026" name="Picture 2" descr="http://regopestudies.wikispaces.com/file/view/eccentric-concentric1.bmp/105821977/eccentric-concentric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2715"/>
            <a:ext cx="7786047" cy="337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ISOMETRIC</a:t>
            </a:r>
            <a:r>
              <a:rPr lang="en-US" dirty="0" smtClean="0"/>
              <a:t> Contraction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3103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During </a:t>
            </a:r>
            <a:r>
              <a:rPr lang="en-US" sz="2000" b="1" dirty="0" smtClean="0">
                <a:solidFill>
                  <a:srgbClr val="FF0000"/>
                </a:solidFill>
              </a:rPr>
              <a:t>ISOMETRIC </a:t>
            </a:r>
            <a:r>
              <a:rPr lang="en-US" sz="2000" b="1" dirty="0" smtClean="0"/>
              <a:t>contraction – The muscle develops tension due to cross-bridges forming between myosin and actin, but the sarcomeres do not shorten, instead they just work to maintain their position.</a:t>
            </a:r>
            <a:endParaRPr lang="en-US" sz="2000" b="1" dirty="0"/>
          </a:p>
        </p:txBody>
      </p:sp>
      <p:pic>
        <p:nvPicPr>
          <p:cNvPr id="2050" name="Picture 2" descr="http://healthnewsonline.org/wp-content/themes/healthnews/images/subpage/isometric-exerc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0967"/>
            <a:ext cx="4162567" cy="42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yhealth.alberta.ca/health/_layouts/healthwise/media/medical/hw/h9991327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4" y="2340968"/>
            <a:ext cx="4776716" cy="42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SKELETAL Muscle Fibers</a:t>
            </a:r>
            <a:endParaRPr lang="en-US" dirty="0"/>
          </a:p>
        </p:txBody>
      </p:sp>
      <p:pic>
        <p:nvPicPr>
          <p:cNvPr id="3074" name="Picture 2" descr="http://classes.midlandstech.edu/carterp/Courses/bio110/chap07/Slide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1255594"/>
            <a:ext cx="8734567" cy="51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0878" y="5718412"/>
            <a:ext cx="7028597" cy="1023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718412"/>
            <a:ext cx="7417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 twitch are often referred to as “WHITE” while Slow twitch are often referred to as “RED”.  Crocodile jaw muscle is totally pinkish white, looks nothing like a steak.</a:t>
            </a:r>
            <a:endParaRPr lang="en-US" dirty="0"/>
          </a:p>
        </p:txBody>
      </p:sp>
      <p:pic>
        <p:nvPicPr>
          <p:cNvPr id="3076" name="Picture 4" descr="http://3.bp.blogspot.com/-zxDvA7UQf0k/UWiHPSKnbwI/AAAAAAAABnI/CgjDTW7G9xQ/s1600/Gator+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14" y="1479053"/>
            <a:ext cx="5214038" cy="38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2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MOTOR UNIT= A motor neuron and all the muscle fibers it recruits</a:t>
            </a:r>
            <a:endParaRPr lang="en-US" dirty="0"/>
          </a:p>
        </p:txBody>
      </p:sp>
      <p:pic>
        <p:nvPicPr>
          <p:cNvPr id="4098" name="Picture 2" descr="http://www.strength-and-power-for-volleyball.com/images/volleyball-genetics-muscle-fib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1146413"/>
            <a:ext cx="5622877" cy="55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bcbodybuilding.com/anatomy/musclefiberrat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033515"/>
            <a:ext cx="3457575" cy="406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18"/>
            <a:ext cx="8229600" cy="1143000"/>
          </a:xfrm>
        </p:spPr>
        <p:txBody>
          <a:bodyPr/>
          <a:lstStyle/>
          <a:p>
            <a:r>
              <a:rPr lang="en-US" dirty="0" smtClean="0"/>
              <a:t>Voluntary Muscular Control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28267"/>
            <a:ext cx="8423755" cy="5453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92"/>
            <a:ext cx="8229600" cy="1004723"/>
          </a:xfrm>
        </p:spPr>
        <p:txBody>
          <a:bodyPr/>
          <a:lstStyle/>
          <a:p>
            <a:r>
              <a:rPr lang="en-US" dirty="0" smtClean="0"/>
              <a:t>Innervating a Muscle Fiber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66" y="908050"/>
            <a:ext cx="8977134" cy="5507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4"/>
            <a:ext cx="8229600" cy="874966"/>
          </a:xfrm>
        </p:spPr>
        <p:txBody>
          <a:bodyPr/>
          <a:lstStyle/>
          <a:p>
            <a:r>
              <a:rPr lang="en-US" dirty="0" smtClean="0"/>
              <a:t>Excitation of the </a:t>
            </a:r>
            <a:r>
              <a:rPr lang="en-US" dirty="0" err="1" smtClean="0"/>
              <a:t>Sarcolemma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55" y="927100"/>
            <a:ext cx="8769711" cy="593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87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Stimulation of the </a:t>
            </a:r>
            <a:r>
              <a:rPr lang="en-US" dirty="0" err="1" smtClean="0"/>
              <a:t>Sarcoplasmic</a:t>
            </a:r>
            <a:r>
              <a:rPr lang="en-US" dirty="0" smtClean="0"/>
              <a:t> Reticulum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6860"/>
            <a:ext cx="9144000" cy="5312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49" y="4854224"/>
            <a:ext cx="3508962" cy="2003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Calcium Release must occur to allow CONTRACTION – But 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" y="1365025"/>
            <a:ext cx="8937038" cy="2899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20" y="4265239"/>
            <a:ext cx="6096000" cy="251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134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Calcium Binds onto TROPONIN and causes it to change shape which in turn causes TROPOMYOSIN to move over to expose Myosin Binding Site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17" y="1214443"/>
            <a:ext cx="8930783" cy="5643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Once Myosin Binding Sites on ACTIN are exposed, Myosin Heads can bind and pull.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4883"/>
            <a:ext cx="9131300" cy="4109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2" y="1185863"/>
            <a:ext cx="8803123" cy="3198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134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Both the process of Myosin Heads pulling and the process of Myosin Heads Detaching Requires ATP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113027"/>
            <a:ext cx="8890000" cy="5515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uscle Physiology – How does this thing work?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Voluntary Muscular Control&amp;quot;&quot;/&gt;&lt;property id=&quot;20307&quot; value=&quot;260&quot;/&gt;&lt;/object&gt;&lt;object type=&quot;3&quot; unique_id=&quot;10005&quot;&gt;&lt;property id=&quot;20148&quot; value=&quot;5&quot;/&gt;&lt;property id=&quot;20300&quot; value=&quot;Slide 3 - &amp;quot;Innervating a Muscle Fiber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Excitation of the Sarcolemma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Stimulation of the Sarcoplasmic Reticulum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Calcium Release must occur to allow CONTRACTION – But Why?&amp;quot;&quot;/&gt;&lt;property id=&quot;20307&quot; value=&quot;262&quot;/&gt;&lt;/object&gt;&lt;object type=&quot;3&quot; unique_id=&quot;10009&quot;&gt;&lt;property id=&quot;20148&quot; value=&quot;5&quot;/&gt;&lt;property id=&quot;20300&quot; value=&quot;Slide 7 - &amp;quot;Calcium Binds onto TROPONIN and causes it to change shape which in turn causes TROPOMYOSIN to move over to expose M&quot;/&gt;&lt;property id=&quot;20307&quot; value=&quot;263&quot;/&gt;&lt;/object&gt;&lt;object type=&quot;3&quot; unique_id=&quot;10010&quot;&gt;&lt;property id=&quot;20148&quot; value=&quot;5&quot;/&gt;&lt;property id=&quot;20300&quot; value=&quot;Slide 8 - &amp;quot;Once Myosin Binding Sites on ACTIN are exposed, Myosin Heads can bind and pull.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Both the process of Myosin Heads pulling and the process of Myosin Heads Detaching Requires ATP&amp;quot;&quot;/&gt;&lt;property id=&quot;20307&quot; value=&quot;265&quot;/&gt;&lt;/object&gt;&lt;object type=&quot;3&quot; unique_id=&quot;10012&quot;&gt;&lt;property id=&quot;20148&quot; value=&quot;5&quot;/&gt;&lt;property id=&quot;20300&quot; value=&quot;Slide 10 - &amp;quot;No – Not More Anatomy! - YES&amp;quot;&quot;/&gt;&lt;property id=&quot;20307&quot; value=&quot;261&quot;/&gt;&lt;/object&gt;&lt;object type=&quot;3&quot; unique_id=&quot;10013&quot;&gt;&lt;property id=&quot;20148&quot; value=&quot;5&quot;/&gt;&lt;property id=&quot;20300&quot; value=&quot;Slide 11 - &amp;quot;Contraction Types&amp;quot;&quot;/&gt;&lt;property id=&quot;20307&quot; value=&quot;270&quot;/&gt;&lt;/object&gt;&lt;object type=&quot;3&quot; unique_id=&quot;10014&quot;&gt;&lt;property id=&quot;20148&quot; value=&quot;5&quot;/&gt;&lt;property id=&quot;20300&quot; value=&quot;Slide 12 - &amp;quot;Types of Contraction&amp;quot;&quot;/&gt;&lt;property id=&quot;20307&quot; value=&quot;266&quot;/&gt;&lt;/object&gt;&lt;object type=&quot;3&quot; unique_id=&quot;10015&quot;&gt;&lt;property id=&quot;20148&quot; value=&quot;5&quot;/&gt;&lt;property id=&quot;20300&quot; value=&quot;Slide 13 - &amp;quot;ISOMETRIC Contraction&amp;quot;&quot;/&gt;&lt;property id=&quot;20307&quot; value=&quot;267&quot;/&gt;&lt;/object&gt;&lt;object type=&quot;3&quot; unique_id=&quot;10016&quot;&gt;&lt;property id=&quot;20148&quot; value=&quot;5&quot;/&gt;&lt;property id=&quot;20300&quot; value=&quot;Slide 14 - &amp;quot;TYPES OF SKELETAL Muscle Fibers&amp;quot;&quot;/&gt;&lt;property id=&quot;20307&quot; value=&quot;268&quot;/&gt;&lt;/object&gt;&lt;object type=&quot;3&quot; unique_id=&quot;10017&quot;&gt;&lt;property id=&quot;20148&quot; value=&quot;5&quot;/&gt;&lt;property id=&quot;20300&quot; value=&quot;Slide 15 - &amp;quot;MOTOR UNIT= A motor neuron and all the muscle fibers it recruits&amp;quot;&quot;/&gt;&lt;property id=&quot;20307&quot; value=&quot;269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302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Muscle Physiology – How does this thing work?</vt:lpstr>
      <vt:lpstr>Voluntary Muscular Control</vt:lpstr>
      <vt:lpstr>Innervating a Muscle Fiber</vt:lpstr>
      <vt:lpstr>Excitation of the Sarcolemma</vt:lpstr>
      <vt:lpstr>Stimulation of the Sarcoplasmic Reticulum</vt:lpstr>
      <vt:lpstr>Calcium Release must occur to allow CONTRACTION – But Why?</vt:lpstr>
      <vt:lpstr>Calcium Binds onto TROPONIN and causes it to change shape which in turn causes TROPOMYOSIN to move over to expose Myosin Binding Site</vt:lpstr>
      <vt:lpstr>Once Myosin Binding Sites on ACTIN are exposed, Myosin Heads can bind and pull.</vt:lpstr>
      <vt:lpstr>Both the process of Myosin Heads pulling and the process of Myosin Heads Detaching Requires ATP</vt:lpstr>
      <vt:lpstr>No – Not More Anatomy! - YES</vt:lpstr>
      <vt:lpstr>Contraction Types</vt:lpstr>
      <vt:lpstr>Types of Contraction</vt:lpstr>
      <vt:lpstr>ISOMETRIC Contraction</vt:lpstr>
      <vt:lpstr>TYPES OF SKELETAL Muscle Fibers</vt:lpstr>
      <vt:lpstr>MOTOR UNIT= A motor neuron and all the muscle fibers it recruits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Physiology – How does this thing work?</dc:title>
  <dc:creator>Cory Lesiuk</dc:creator>
  <cp:lastModifiedBy>Cory Lesiuk</cp:lastModifiedBy>
  <cp:revision>27</cp:revision>
  <dcterms:created xsi:type="dcterms:W3CDTF">2013-11-22T14:34:57Z</dcterms:created>
  <dcterms:modified xsi:type="dcterms:W3CDTF">2017-11-27T19:23:11Z</dcterms:modified>
</cp:coreProperties>
</file>