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9" r:id="rId4"/>
    <p:sldId id="264" r:id="rId5"/>
    <p:sldId id="263" r:id="rId6"/>
    <p:sldId id="271" r:id="rId7"/>
    <p:sldId id="272" r:id="rId8"/>
    <p:sldId id="256" r:id="rId9"/>
    <p:sldId id="257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7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8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7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6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8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5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3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2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0668-F6C5-44E6-8CD8-506561A5634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Practice Quiz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/>
              <a:t>When you contract your Gastrocnemius –Calf Muscle, which bone would be considered the insertion point for the insertion tendon?</a:t>
            </a:r>
          </a:p>
          <a:p>
            <a:pPr marL="457200" indent="-457200">
              <a:buAutoNum type="alphaUcParenR"/>
            </a:pPr>
            <a:r>
              <a:rPr lang="en-US" sz="2000" b="1" dirty="0"/>
              <a:t>Talus</a:t>
            </a:r>
          </a:p>
          <a:p>
            <a:pPr marL="457200" indent="-457200">
              <a:buAutoNum type="alphaUcParenR"/>
            </a:pPr>
            <a:r>
              <a:rPr lang="en-US" sz="2000" b="1" dirty="0"/>
              <a:t>Tibia</a:t>
            </a:r>
          </a:p>
          <a:p>
            <a:pPr marL="342900" indent="-342900">
              <a:buAutoNum type="alphaUcParenR"/>
            </a:pPr>
            <a:r>
              <a:rPr lang="en-US" sz="2000" b="1" dirty="0"/>
              <a:t>Calcaneus</a:t>
            </a:r>
          </a:p>
          <a:p>
            <a:pPr marL="342900" indent="-342900">
              <a:buAutoNum type="alphaUcParenR"/>
            </a:pPr>
            <a:r>
              <a:rPr lang="en-US" sz="2000" b="1" dirty="0"/>
              <a:t>Fibula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63816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Answer : C</a:t>
            </a:r>
          </a:p>
        </p:txBody>
      </p:sp>
      <p:pic>
        <p:nvPicPr>
          <p:cNvPr id="6" name="Picture 2" descr="Meet your Muscles: Gastrocnemius - Perth Physiotherapy Wellness Centre">
            <a:extLst>
              <a:ext uri="{FF2B5EF4-FFF2-40B4-BE49-F238E27FC236}">
                <a16:creationId xmlns:a16="http://schemas.microsoft.com/office/drawing/2014/main" id="{B2D7AB91-1E4D-B0BC-0FB6-EAF7BFF3F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39109"/>
            <a:ext cx="4552950" cy="455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31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ceps Brachii: Origin, Insertion &amp;amp; Function - Video &amp;amp; Lesson Transcript |  Study.com">
            <a:extLst>
              <a:ext uri="{FF2B5EF4-FFF2-40B4-BE49-F238E27FC236}">
                <a16:creationId xmlns:a16="http://schemas.microsoft.com/office/drawing/2014/main" id="{DFEFFD86-A85B-4EB5-BFFE-E4B7875AE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514475"/>
            <a:ext cx="6810375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32FB31-8CD8-478E-A980-3859451D263E}"/>
              </a:ext>
            </a:extLst>
          </p:cNvPr>
          <p:cNvSpPr txBox="1"/>
          <p:nvPr/>
        </p:nvSpPr>
        <p:spPr>
          <a:xfrm>
            <a:off x="1143000" y="4572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 For the Biceps Brachii shown here, the ORIGIN tendon is attached onto the…</a:t>
            </a:r>
          </a:p>
          <a:p>
            <a:pPr marL="342900" indent="-342900">
              <a:buAutoNum type="alphaUcParenR"/>
            </a:pPr>
            <a:r>
              <a:rPr lang="en-US" b="1" dirty="0"/>
              <a:t>Scapula		C) Ulna</a:t>
            </a:r>
          </a:p>
          <a:p>
            <a:pPr marL="342900" indent="-342900">
              <a:buAutoNum type="alphaUcParenR"/>
            </a:pPr>
            <a:r>
              <a:rPr lang="en-US" b="1" dirty="0"/>
              <a:t>Clavicle		D) Radius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A38788-0540-4B2D-8B0F-FF2BA3EE855A}"/>
              </a:ext>
            </a:extLst>
          </p:cNvPr>
          <p:cNvSpPr txBox="1"/>
          <p:nvPr/>
        </p:nvSpPr>
        <p:spPr>
          <a:xfrm>
            <a:off x="1295400" y="61722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ANSWER : A</a:t>
            </a:r>
          </a:p>
        </p:txBody>
      </p:sp>
    </p:spTree>
    <p:extLst>
      <p:ext uri="{BB962C8B-B14F-4D97-AF65-F5344CB8AC3E}">
        <p14:creationId xmlns:p14="http://schemas.microsoft.com/office/powerpoint/2010/main" val="382591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keletal Muscle Microscope Images, Stock Photos &amp;amp; Vectors | Shutterstock">
            <a:extLst>
              <a:ext uri="{FF2B5EF4-FFF2-40B4-BE49-F238E27FC236}">
                <a16:creationId xmlns:a16="http://schemas.microsoft.com/office/drawing/2014/main" id="{A50A404C-DC9D-4183-930F-67FB93735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7924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30ACBBB-D36E-4E7E-B158-68D2E9525DC6}"/>
              </a:ext>
            </a:extLst>
          </p:cNvPr>
          <p:cNvSpPr/>
          <p:nvPr/>
        </p:nvSpPr>
        <p:spPr>
          <a:xfrm>
            <a:off x="2286000" y="6096000"/>
            <a:ext cx="434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72BFFF-1723-449E-AD1A-17E0346E2072}"/>
              </a:ext>
            </a:extLst>
          </p:cNvPr>
          <p:cNvSpPr/>
          <p:nvPr/>
        </p:nvSpPr>
        <p:spPr>
          <a:xfrm>
            <a:off x="76200" y="74474"/>
            <a:ext cx="8686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3. Give THREE different names for </a:t>
            </a:r>
          </a:p>
          <a:p>
            <a:pPr algn="ctr"/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specific type of Muscle</a:t>
            </a:r>
          </a:p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Tissue shown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271F2F-C6F4-48DD-84AC-AB6FD0143019}"/>
              </a:ext>
            </a:extLst>
          </p:cNvPr>
          <p:cNvSpPr txBox="1"/>
          <p:nvPr/>
        </p:nvSpPr>
        <p:spPr>
          <a:xfrm>
            <a:off x="685800" y="57150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SKELETAL Muscle Tissue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VOLUNTARY Muscle Tissue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STRIATED Muscle Tissue</a:t>
            </a:r>
          </a:p>
        </p:txBody>
      </p:sp>
    </p:spTree>
    <p:extLst>
      <p:ext uri="{BB962C8B-B14F-4D97-AF65-F5344CB8AC3E}">
        <p14:creationId xmlns:p14="http://schemas.microsoft.com/office/powerpoint/2010/main" val="16565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23" y="2590800"/>
            <a:ext cx="8969477" cy="3352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CA" sz="2400" b="1" dirty="0"/>
              <a:t>4. Place these structures in order from </a:t>
            </a:r>
            <a:r>
              <a:rPr lang="en-CA" sz="2400" b="1" dirty="0">
                <a:solidFill>
                  <a:srgbClr val="009900"/>
                </a:solidFill>
              </a:rPr>
              <a:t>LARGEST</a:t>
            </a:r>
            <a:r>
              <a:rPr lang="en-CA" sz="2400" b="1" dirty="0"/>
              <a:t> structure to </a:t>
            </a:r>
            <a:r>
              <a:rPr lang="en-CA" sz="2400" b="1" dirty="0">
                <a:solidFill>
                  <a:srgbClr val="009900"/>
                </a:solidFill>
              </a:rPr>
              <a:t>SMALLEST</a:t>
            </a:r>
            <a:r>
              <a:rPr lang="en-CA" sz="2400" b="1" dirty="0"/>
              <a:t>: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A) Myofibril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B) Myofilament (MYOSIN)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C) Muscle Body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D) Muscle Bundle (Fascicle)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E) Muscle Fiber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F) Myofilament (ACTIN)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" y="-304800"/>
            <a:ext cx="88392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0"/>
            <a:ext cx="1600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1752600"/>
            <a:ext cx="1752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5600" y="-76200"/>
            <a:ext cx="1905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16764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123" y="304800"/>
            <a:ext cx="150187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91000" y="914400"/>
            <a:ext cx="990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228600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1042219"/>
            <a:ext cx="860323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86600" y="1828800"/>
            <a:ext cx="1192161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5943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ANSWER : C 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D  E  A  B  F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 For FLEXION at the elbow, what muscle below would be considered the PRIME MOVER (main muscle responsible)?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000" b="1" dirty="0"/>
              <a:t>Deltoid – Shoulder Muscle</a:t>
            </a:r>
          </a:p>
          <a:p>
            <a:pPr marL="342900" indent="-342900">
              <a:buAutoNum type="alphaUcParenR"/>
            </a:pPr>
            <a:r>
              <a:rPr lang="en-US" sz="2000" b="1" dirty="0"/>
              <a:t>Triceps </a:t>
            </a:r>
            <a:r>
              <a:rPr lang="en-US" sz="2000" b="1" dirty="0" err="1"/>
              <a:t>Brachii</a:t>
            </a:r>
            <a:endParaRPr lang="en-US" sz="2000" b="1" dirty="0"/>
          </a:p>
          <a:p>
            <a:pPr marL="342900" indent="-342900">
              <a:buAutoNum type="alphaUcParenR"/>
            </a:pPr>
            <a:r>
              <a:rPr lang="en-US" sz="2000" b="1" dirty="0" err="1"/>
              <a:t>Tibialis</a:t>
            </a:r>
            <a:r>
              <a:rPr lang="en-US" sz="2000" b="1" dirty="0"/>
              <a:t> Anterior</a:t>
            </a:r>
          </a:p>
          <a:p>
            <a:pPr marL="342900" indent="-342900">
              <a:buAutoNum type="alphaUcParenR"/>
            </a:pPr>
            <a:r>
              <a:rPr lang="en-US" sz="2000" b="1" dirty="0"/>
              <a:t>Biceps </a:t>
            </a:r>
            <a:r>
              <a:rPr lang="en-US" sz="2000" b="1" dirty="0" err="1"/>
              <a:t>Brachii</a:t>
            </a:r>
            <a:endParaRPr lang="en-US" sz="2000" b="1" dirty="0"/>
          </a:p>
          <a:p>
            <a:pPr marL="342900" indent="-342900">
              <a:buAutoNum type="alphaUcParenR"/>
            </a:pPr>
            <a:r>
              <a:rPr lang="en-US" sz="2000" b="1" dirty="0"/>
              <a:t>Sternocleidomastoids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3962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Answer = D </a:t>
            </a:r>
          </a:p>
        </p:txBody>
      </p:sp>
    </p:spTree>
    <p:extLst>
      <p:ext uri="{BB962C8B-B14F-4D97-AF65-F5344CB8AC3E}">
        <p14:creationId xmlns:p14="http://schemas.microsoft.com/office/powerpoint/2010/main" val="255996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versity of extracellular matrix morphology in vertebrate skeletal muscle  - Sleboda - 2020 - Journal of Morphology - Wiley Online Library">
            <a:extLst>
              <a:ext uri="{FF2B5EF4-FFF2-40B4-BE49-F238E27FC236}">
                <a16:creationId xmlns:a16="http://schemas.microsoft.com/office/drawing/2014/main" id="{8414A1F7-E781-4168-8D0B-69EC4286E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" y="1686232"/>
            <a:ext cx="7729537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334E678-2670-47BA-ACAE-B07E431A2251}"/>
              </a:ext>
            </a:extLst>
          </p:cNvPr>
          <p:cNvSpPr/>
          <p:nvPr/>
        </p:nvSpPr>
        <p:spPr>
          <a:xfrm>
            <a:off x="4038600" y="1447800"/>
            <a:ext cx="2438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37E095-9CEA-4984-9008-CE29309BC68B}"/>
              </a:ext>
            </a:extLst>
          </p:cNvPr>
          <p:cNvSpPr/>
          <p:nvPr/>
        </p:nvSpPr>
        <p:spPr>
          <a:xfrm>
            <a:off x="5638800" y="6057900"/>
            <a:ext cx="2438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0C4CC80-D6C0-4B9E-A5C6-64E3082D3B99}"/>
              </a:ext>
            </a:extLst>
          </p:cNvPr>
          <p:cNvSpPr/>
          <p:nvPr/>
        </p:nvSpPr>
        <p:spPr>
          <a:xfrm>
            <a:off x="6477000" y="3352800"/>
            <a:ext cx="22098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FD3CDC-EDAE-4A9B-9100-D1DE568FB6D3}"/>
              </a:ext>
            </a:extLst>
          </p:cNvPr>
          <p:cNvSpPr txBox="1"/>
          <p:nvPr/>
        </p:nvSpPr>
        <p:spPr>
          <a:xfrm>
            <a:off x="6477000" y="3429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B2869-421E-423D-AF93-7E9DC91C6921}"/>
              </a:ext>
            </a:extLst>
          </p:cNvPr>
          <p:cNvSpPr txBox="1"/>
          <p:nvPr/>
        </p:nvSpPr>
        <p:spPr>
          <a:xfrm>
            <a:off x="6553200" y="6019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442BB1-15BD-45B4-901A-20B0BD1A32D6}"/>
              </a:ext>
            </a:extLst>
          </p:cNvPr>
          <p:cNvSpPr/>
          <p:nvPr/>
        </p:nvSpPr>
        <p:spPr>
          <a:xfrm>
            <a:off x="433102" y="76200"/>
            <a:ext cx="8090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&amp; 7 - KNOW YOUR FASCIA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4E7A92-6275-46D6-92DD-A79E43C0D8D2}"/>
              </a:ext>
            </a:extLst>
          </p:cNvPr>
          <p:cNvSpPr txBox="1"/>
          <p:nvPr/>
        </p:nvSpPr>
        <p:spPr>
          <a:xfrm>
            <a:off x="6705600" y="1447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 = PERIMYSIUM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3CFD31-E47B-4558-BDAE-4820928A207B}"/>
              </a:ext>
            </a:extLst>
          </p:cNvPr>
          <p:cNvSpPr txBox="1"/>
          <p:nvPr/>
        </p:nvSpPr>
        <p:spPr>
          <a:xfrm>
            <a:off x="6705600" y="6336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B= ENDOMYSIUM</a:t>
            </a:r>
          </a:p>
        </p:txBody>
      </p:sp>
    </p:spTree>
    <p:extLst>
      <p:ext uri="{BB962C8B-B14F-4D97-AF65-F5344CB8AC3E}">
        <p14:creationId xmlns:p14="http://schemas.microsoft.com/office/powerpoint/2010/main" val="24538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D047C2-DAB2-4178-9E61-F6325AD2AD4A}"/>
              </a:ext>
            </a:extLst>
          </p:cNvPr>
          <p:cNvSpPr txBox="1"/>
          <p:nvPr/>
        </p:nvSpPr>
        <p:spPr>
          <a:xfrm>
            <a:off x="457200" y="3810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WHICH STRUCTURE BELOW IS THE SMALLEST/THINNEST STRUCTURE?</a:t>
            </a:r>
          </a:p>
          <a:p>
            <a:pPr marL="342900" indent="-342900">
              <a:buAutoNum type="alphaUcParenR"/>
            </a:pPr>
            <a:r>
              <a:rPr lang="en-US" dirty="0"/>
              <a:t>MYOSIN</a:t>
            </a:r>
            <a:br>
              <a:rPr lang="en-US" dirty="0"/>
            </a:br>
            <a:r>
              <a:rPr lang="en-US" dirty="0"/>
              <a:t>B) MYOFIBRIL</a:t>
            </a:r>
            <a:br>
              <a:rPr lang="en-US" dirty="0"/>
            </a:br>
            <a:r>
              <a:rPr lang="en-US" dirty="0"/>
              <a:t>C) FASCICLE</a:t>
            </a:r>
            <a:br>
              <a:rPr lang="en-US" dirty="0"/>
            </a:br>
            <a:r>
              <a:rPr lang="en-US" dirty="0"/>
              <a:t>D) ACTIN</a:t>
            </a:r>
            <a:br>
              <a:rPr lang="en-US" dirty="0"/>
            </a:br>
            <a:r>
              <a:rPr lang="en-US" dirty="0"/>
              <a:t>E) MUSCLE FIBER</a:t>
            </a:r>
          </a:p>
        </p:txBody>
      </p:sp>
      <p:pic>
        <p:nvPicPr>
          <p:cNvPr id="2050" name="Picture 2" descr="Sarcoplasm - Wikipedia">
            <a:extLst>
              <a:ext uri="{FF2B5EF4-FFF2-40B4-BE49-F238E27FC236}">
                <a16:creationId xmlns:a16="http://schemas.microsoft.com/office/drawing/2014/main" id="{55E87525-AD76-4CCB-AB47-D9B94F011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4787"/>
            <a:ext cx="9144000" cy="357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7ED8A03-F0A9-422A-9BF7-A57A9042FBD0}"/>
              </a:ext>
            </a:extLst>
          </p:cNvPr>
          <p:cNvSpPr/>
          <p:nvPr/>
        </p:nvSpPr>
        <p:spPr>
          <a:xfrm>
            <a:off x="7848600" y="2590800"/>
            <a:ext cx="1295400" cy="3579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5D4C64-5762-4ED4-9BE9-27E449F9C56A}"/>
              </a:ext>
            </a:extLst>
          </p:cNvPr>
          <p:cNvSpPr txBox="1"/>
          <p:nvPr/>
        </p:nvSpPr>
        <p:spPr>
          <a:xfrm>
            <a:off x="2971800" y="601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MUSCLE CELL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08D901-4D64-45AC-9907-0EBD325CB96B}"/>
              </a:ext>
            </a:extLst>
          </p:cNvPr>
          <p:cNvSpPr txBox="1"/>
          <p:nvPr/>
        </p:nvSpPr>
        <p:spPr>
          <a:xfrm>
            <a:off x="5029200" y="2362200"/>
            <a:ext cx="3657600" cy="382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 - ACTIN</a:t>
            </a:r>
          </a:p>
        </p:txBody>
      </p:sp>
    </p:spTree>
    <p:extLst>
      <p:ext uri="{BB962C8B-B14F-4D97-AF65-F5344CB8AC3E}">
        <p14:creationId xmlns:p14="http://schemas.microsoft.com/office/powerpoint/2010/main" val="307873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/>
              <a:t>Sarcomere Practice Quiz</a:t>
            </a:r>
          </a:p>
        </p:txBody>
      </p:sp>
      <p:pic>
        <p:nvPicPr>
          <p:cNvPr id="1026" name="Picture 2" descr="http://www.unm.edu/~lkravitz/Extras2/Thr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1628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2286000"/>
            <a:ext cx="1752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#5 - Region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2470666"/>
            <a:ext cx="1828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#4 - Myofilament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5943600"/>
            <a:ext cx="2057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#2 – Region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200" y="5334000"/>
            <a:ext cx="1143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#3 - Structure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00" y="2438400"/>
            <a:ext cx="1447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#6 - Region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5334000"/>
            <a:ext cx="1828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#1 - Myofilament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6905EE-E2DD-4FE9-99E9-B44C97F5E5E5}"/>
              </a:ext>
            </a:extLst>
          </p:cNvPr>
          <p:cNvSpPr/>
          <p:nvPr/>
        </p:nvSpPr>
        <p:spPr>
          <a:xfrm flipH="1">
            <a:off x="4754880" y="3352800"/>
            <a:ext cx="121920" cy="13716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A06F0B-71A8-4AB8-9620-978D40033D6B}"/>
              </a:ext>
            </a:extLst>
          </p:cNvPr>
          <p:cNvSpPr/>
          <p:nvPr/>
        </p:nvSpPr>
        <p:spPr>
          <a:xfrm>
            <a:off x="5791200" y="1698625"/>
            <a:ext cx="2514600" cy="531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3EF3EF-2DAA-4BB8-AD7C-DF5BBFE905F9}"/>
              </a:ext>
            </a:extLst>
          </p:cNvPr>
          <p:cNvSpPr txBox="1"/>
          <p:nvPr/>
        </p:nvSpPr>
        <p:spPr>
          <a:xfrm>
            <a:off x="3352800" y="516993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#7 - </a:t>
            </a:r>
            <a:r>
              <a:rPr lang="en-US" dirty="0" err="1">
                <a:highlight>
                  <a:srgbClr val="FFFF00"/>
                </a:highlight>
              </a:rPr>
              <a:t>Anchroing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7886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971800"/>
            <a:ext cx="2667000" cy="3154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#1 – MYOSIN</a:t>
            </a:r>
          </a:p>
          <a:p>
            <a:r>
              <a:rPr lang="en-US" dirty="0"/>
              <a:t>#2 – A-Band</a:t>
            </a:r>
          </a:p>
          <a:p>
            <a:r>
              <a:rPr lang="en-US" dirty="0"/>
              <a:t>#3 – Z- Line</a:t>
            </a:r>
          </a:p>
          <a:p>
            <a:r>
              <a:rPr lang="en-US" dirty="0"/>
              <a:t>#4 – Actin</a:t>
            </a:r>
          </a:p>
          <a:p>
            <a:r>
              <a:rPr lang="en-US" dirty="0"/>
              <a:t>#5 – I- Band</a:t>
            </a:r>
          </a:p>
          <a:p>
            <a:r>
              <a:rPr lang="en-US" dirty="0"/>
              <a:t>#6 -  H-Zone</a:t>
            </a:r>
          </a:p>
          <a:p>
            <a:endParaRPr lang="en-US" dirty="0"/>
          </a:p>
        </p:txBody>
      </p:sp>
      <p:pic>
        <p:nvPicPr>
          <p:cNvPr id="2050" name="Picture 2" descr="http://www.unm.edu/~lkravitz/Extras2/Thr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95400"/>
            <a:ext cx="5070764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0985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5 - &amp;quot;Sarcomere Practice Quiz&amp;quot;&quot;/&gt;&lt;property id=&quot;20307&quot; value=&quot;256&quot;/&gt;&lt;/object&gt;&lt;object type=&quot;3&quot; unique_id=&quot;10004&quot;&gt;&lt;property id=&quot;20148&quot; value=&quot;5&quot;/&gt;&lt;property id=&quot;20300&quot; value=&quot;Slide 6 - &amp;quot;ANSWERS&amp;quot;&quot;/&gt;&lt;property id=&quot;20307&quot; value=&quot;257&quot;/&gt;&lt;/object&gt;&lt;object type=&quot;3&quot; unique_id=&quot;10017&quot;&gt;&lt;property id=&quot;20148&quot; value=&quot;5&quot;/&gt;&lt;property id=&quot;20300&quot; value=&quot;Slide 1 - &amp;quot;Practice Quiz&amp;quot;&quot;/&gt;&lt;property id=&quot;20307&quot; value=&quot;258&quot;/&gt;&lt;/object&gt;&lt;object type=&quot;3&quot; unique_id=&quot;10048&quot;&gt;&lt;property id=&quot;20148&quot; value=&quot;5&quot;/&gt;&lt;property id=&quot;20300&quot; value=&quot;Slide 2&quot;/&gt;&lt;property id=&quot;20307&quot; value=&quot;259&quot;/&gt;&lt;/object&gt;&lt;object type=&quot;3&quot; unique_id=&quot;10079&quot;&gt;&lt;property id=&quot;20148&quot; value=&quot;5&quot;/&gt;&lt;property id=&quot;20300&quot; value=&quot;Slide 3&quot;/&gt;&lt;property id=&quot;20307&quot; value=&quot;260&quot;/&gt;&lt;/object&gt;&lt;object type=&quot;3&quot; unique_id=&quot;10172&quot;&gt;&lt;property id=&quot;20148&quot; value=&quot;5&quot;/&gt;&lt;property id=&quot;20300&quot; value=&quot;Slide 4&quot;/&gt;&lt;property id=&quot;20307&quot; value=&quot;263&quot;/&gt;&lt;/object&gt;&lt;/object&gt;&lt;object type=&quot;8&quot; unique_id=&quot;100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286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Practice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Sarcomere Practice Quiz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Sarcomere Practice Quiz</dc:title>
  <dc:creator>teacher</dc:creator>
  <cp:lastModifiedBy>Cory Lesiuk</cp:lastModifiedBy>
  <cp:revision>30</cp:revision>
  <dcterms:created xsi:type="dcterms:W3CDTF">2011-11-25T00:46:48Z</dcterms:created>
  <dcterms:modified xsi:type="dcterms:W3CDTF">2022-12-12T18:10:42Z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4d9bde5-67f2-49e7-850a-632843ef7657_Enabled">
    <vt:lpwstr>true</vt:lpwstr>
  </property>
  <property fmtid="{D5CDD505-2E9C-101B-9397-08002B2CF9AE}" pid="3" name="MSIP_Label_34d9bde5-67f2-49e7-850a-632843ef7657_SetDate">
    <vt:lpwstr>2022-12-12T18:10:42Z</vt:lpwstr>
  </property>
  <property fmtid="{D5CDD505-2E9C-101B-9397-08002B2CF9AE}" pid="4" name="MSIP_Label_34d9bde5-67f2-49e7-850a-632843ef7657_Method">
    <vt:lpwstr>Standard</vt:lpwstr>
  </property>
  <property fmtid="{D5CDD505-2E9C-101B-9397-08002B2CF9AE}" pid="5" name="MSIP_Label_34d9bde5-67f2-49e7-850a-632843ef7657_Name">
    <vt:lpwstr>defa4170-0d19-0005-0004-bc88714345d2</vt:lpwstr>
  </property>
  <property fmtid="{D5CDD505-2E9C-101B-9397-08002B2CF9AE}" pid="6" name="MSIP_Label_34d9bde5-67f2-49e7-850a-632843ef7657_SiteId">
    <vt:lpwstr>a88c6e7e-8efc-4bc7-956f-e8170457f178</vt:lpwstr>
  </property>
  <property fmtid="{D5CDD505-2E9C-101B-9397-08002B2CF9AE}" pid="7" name="MSIP_Label_34d9bde5-67f2-49e7-850a-632843ef7657_ActionId">
    <vt:lpwstr>6df31096-ac72-4e7f-bb5f-471dc5480e20</vt:lpwstr>
  </property>
  <property fmtid="{D5CDD505-2E9C-101B-9397-08002B2CF9AE}" pid="8" name="MSIP_Label_34d9bde5-67f2-49e7-850a-632843ef7657_ContentBits">
    <vt:lpwstr>0</vt:lpwstr>
  </property>
</Properties>
</file>