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75" r:id="rId5"/>
    <p:sldId id="259" r:id="rId6"/>
    <p:sldId id="276" r:id="rId7"/>
    <p:sldId id="261" r:id="rId8"/>
    <p:sldId id="262" r:id="rId9"/>
    <p:sldId id="263" r:id="rId10"/>
    <p:sldId id="264" r:id="rId11"/>
    <p:sldId id="265" r:id="rId12"/>
    <p:sldId id="267" r:id="rId13"/>
    <p:sldId id="268" r:id="rId14"/>
    <p:sldId id="269" r:id="rId15"/>
    <p:sldId id="270" r:id="rId16"/>
    <p:sldId id="273" r:id="rId17"/>
    <p:sldId id="27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000" autoAdjust="0"/>
  </p:normalViewPr>
  <p:slideViewPr>
    <p:cSldViewPr>
      <p:cViewPr varScale="1">
        <p:scale>
          <a:sx n="65" d="100"/>
          <a:sy n="65" d="100"/>
        </p:scale>
        <p:origin x="1536" y="78"/>
      </p:cViewPr>
      <p:guideLst>
        <p:guide orient="horz" pos="2160"/>
        <p:guide pos="2880"/>
      </p:guideLst>
    </p:cSldViewPr>
  </p:slideViewPr>
  <p:notesTextViewPr>
    <p:cViewPr>
      <p:scale>
        <a:sx n="1" d="1"/>
        <a:sy n="1" d="1"/>
      </p:scale>
      <p:origin x="0" y="0"/>
    </p:cViewPr>
  </p:notesTextViewPr>
  <p:sorterViewPr>
    <p:cViewPr>
      <p:scale>
        <a:sx n="100" d="100"/>
        <a:sy n="100" d="100"/>
      </p:scale>
      <p:origin x="0" y="201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DB058DB0-82A0-44F5-9BA8-5BFA2C2BB941}" type="datetimeFigureOut">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B0994-D396-4D93-8058-1D46FDAC42AD}" type="slidenum">
              <a:rPr lang="en-US" smtClean="0"/>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058DB0-82A0-44F5-9BA8-5BFA2C2BB941}" type="datetimeFigureOut">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B0994-D396-4D93-8058-1D46FDAC42A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058DB0-82A0-44F5-9BA8-5BFA2C2BB941}" type="datetimeFigureOut">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B0994-D396-4D93-8058-1D46FDAC42A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058DB0-82A0-44F5-9BA8-5BFA2C2BB941}" type="datetimeFigureOut">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B0994-D396-4D93-8058-1D46FDAC42A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5" name="Title 94"/>
          <p:cNvSpPr>
            <a:spLocks noGrp="1"/>
          </p:cNvSpPr>
          <p:nvPr>
            <p:ph type="title"/>
          </p:nvPr>
        </p:nvSpPr>
        <p:spPr>
          <a:xfrm>
            <a:off x="457200" y="4463568"/>
            <a:ext cx="8305800" cy="1143000"/>
          </a:xfrm>
        </p:spPr>
        <p:txBody>
          <a:bodyPr/>
          <a:lstStyle/>
          <a:p>
            <a:r>
              <a:rPr lang="en-US"/>
              <a:t>Click to edit Master title style</a:t>
            </a:r>
          </a:p>
        </p:txBody>
      </p:sp>
      <p:sp>
        <p:nvSpPr>
          <p:cNvPr id="2" name="Date Placeholder 1"/>
          <p:cNvSpPr>
            <a:spLocks noGrp="1"/>
          </p:cNvSpPr>
          <p:nvPr>
            <p:ph type="dt" sz="half" idx="10"/>
          </p:nvPr>
        </p:nvSpPr>
        <p:spPr/>
        <p:txBody>
          <a:bodyPr/>
          <a:lstStyle/>
          <a:p>
            <a:fld id="{DB058DB0-82A0-44F5-9BA8-5BFA2C2BB941}" type="datetimeFigureOut">
              <a:rPr lang="en-US" smtClean="0"/>
              <a:t>1/28/2024</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3F3B0994-D396-4D93-8058-1D46FDAC42A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B058DB0-82A0-44F5-9BA8-5BFA2C2BB941}" type="datetimeFigureOut">
              <a:rPr lang="en-US" smtClean="0"/>
              <a:t>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3B0994-D396-4D93-8058-1D46FDAC42A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B058DB0-82A0-44F5-9BA8-5BFA2C2BB941}" type="datetimeFigureOut">
              <a:rPr lang="en-US" smtClean="0"/>
              <a:t>1/28/2024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3B0994-D396-4D93-8058-1D46FDAC42A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B058DB0-82A0-44F5-9BA8-5BFA2C2BB941}" type="datetimeFigureOut">
              <a:rPr lang="en-US" smtClean="0"/>
              <a:t>1/28/2024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3B0994-D396-4D93-8058-1D46FDAC42A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058DB0-82A0-44F5-9BA8-5BFA2C2BB941}" type="datetimeFigureOut">
              <a:rPr lang="en-US" smtClean="0"/>
              <a:t>1/28/2024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3B0994-D396-4D93-8058-1D46FDAC42A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058DB0-82A0-44F5-9BA8-5BFA2C2BB941}" type="datetimeFigureOut">
              <a:rPr lang="en-US" smtClean="0"/>
              <a:t>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3B0994-D396-4D93-8058-1D46FDAC42AD}" type="slidenum">
              <a:rPr lang="en-US" smtClean="0"/>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p:txBody>
          <a:bodyPr/>
          <a:lstStyle/>
          <a:p>
            <a:fld id="{DB058DB0-82A0-44F5-9BA8-5BFA2C2BB941}" type="datetimeFigureOut">
              <a:rPr lang="en-US" smtClean="0"/>
              <a:t>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3B0994-D396-4D93-8058-1D46FDAC42AD}" type="slidenum">
              <a:rPr lang="en-US" smtClean="0"/>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DB058DB0-82A0-44F5-9BA8-5BFA2C2BB941}" type="datetimeFigureOut">
              <a:rPr lang="en-US" smtClean="0"/>
              <a:t>1/28/2024</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3F3B0994-D396-4D93-8058-1D46FDAC42AD}"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a:solidFill>
                  <a:srgbClr val="FF0000"/>
                </a:solidFill>
              </a:rPr>
              <a:t>THE SCIENTIFIC METHOD</a:t>
            </a:r>
          </a:p>
        </p:txBody>
      </p:sp>
      <p:sp>
        <p:nvSpPr>
          <p:cNvPr id="3" name="Subtitle 2"/>
          <p:cNvSpPr>
            <a:spLocks noGrp="1"/>
          </p:cNvSpPr>
          <p:nvPr>
            <p:ph type="subTitle" idx="1"/>
          </p:nvPr>
        </p:nvSpPr>
        <p:spPr/>
        <p:txBody>
          <a:bodyPr>
            <a:normAutofit/>
          </a:bodyPr>
          <a:lstStyle/>
          <a:p>
            <a:r>
              <a:rPr lang="en-US" sz="2800" dirty="0"/>
              <a:t>What’s your hypothesis?</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999502" y="1484902"/>
            <a:ext cx="6077413" cy="3906782"/>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018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r>
              <a:rPr lang="en-US" sz="4400" b="0" spc="0" dirty="0">
                <a:ln w="18415" cmpd="sng">
                  <a:solidFill>
                    <a:srgbClr val="FFFFFF"/>
                  </a:solidFill>
                  <a:prstDash val="solid"/>
                </a:ln>
                <a:solidFill>
                  <a:srgbClr val="FFFFFF"/>
                </a:solidFill>
                <a:effectLst>
                  <a:outerShdw blurRad="63500" dir="3600000" algn="tl" rotWithShape="0">
                    <a:srgbClr val="000000">
                      <a:alpha val="70000"/>
                    </a:srgbClr>
                  </a:outerShdw>
                </a:effectLst>
              </a:rPr>
              <a:t>3. Hypothesis</a:t>
            </a:r>
            <a:r>
              <a:rPr lang="en-US" dirty="0"/>
              <a:t> </a:t>
            </a:r>
          </a:p>
        </p:txBody>
      </p:sp>
      <p:sp>
        <p:nvSpPr>
          <p:cNvPr id="3" name="Content Placeholder 2"/>
          <p:cNvSpPr>
            <a:spLocks noGrp="1"/>
          </p:cNvSpPr>
          <p:nvPr>
            <p:ph idx="1"/>
          </p:nvPr>
        </p:nvSpPr>
        <p:spPr>
          <a:xfrm>
            <a:off x="76200" y="914400"/>
            <a:ext cx="5715000" cy="5638800"/>
          </a:xfrm>
        </p:spPr>
        <p:txBody>
          <a:bodyPr>
            <a:normAutofit lnSpcReduction="10000"/>
          </a:bodyPr>
          <a:lstStyle/>
          <a:p>
            <a:r>
              <a:rPr lang="en-US" dirty="0"/>
              <a:t>A </a:t>
            </a:r>
            <a:r>
              <a:rPr lang="en-US" u="sng" dirty="0">
                <a:solidFill>
                  <a:srgbClr val="FFFF00"/>
                </a:solidFill>
              </a:rPr>
              <a:t>Hypothesis</a:t>
            </a:r>
            <a:r>
              <a:rPr lang="en-US" dirty="0"/>
              <a:t> is an educated guess about the outcome of your experiment, based on your knowledge and research conducted.</a:t>
            </a:r>
          </a:p>
          <a:p>
            <a:pPr lvl="1"/>
            <a:r>
              <a:rPr lang="en-US" dirty="0"/>
              <a:t>Your hypothesis should be a clear and simple statement. (Not a question)</a:t>
            </a:r>
          </a:p>
          <a:p>
            <a:pPr lvl="1"/>
            <a:r>
              <a:rPr lang="en-US" dirty="0"/>
              <a:t>It should only state what you think your results will be, not </a:t>
            </a:r>
            <a:r>
              <a:rPr lang="en-US" i="1" dirty="0"/>
              <a:t>why </a:t>
            </a:r>
            <a:r>
              <a:rPr lang="en-US" dirty="0"/>
              <a:t>you think you will get those results.</a:t>
            </a:r>
          </a:p>
          <a:p>
            <a:r>
              <a:rPr lang="en-US" dirty="0">
                <a:solidFill>
                  <a:srgbClr val="FFFF00"/>
                </a:solidFill>
              </a:rPr>
              <a:t>Example: “Bean plants will grow better in direct sunlight </a:t>
            </a:r>
            <a:r>
              <a:rPr lang="en-US" u="sng" dirty="0">
                <a:solidFill>
                  <a:srgbClr val="FFFF00"/>
                </a:solidFill>
              </a:rPr>
              <a:t>than</a:t>
            </a:r>
            <a:r>
              <a:rPr lang="en-US" dirty="0">
                <a:solidFill>
                  <a:srgbClr val="FFFF00"/>
                </a:solidFill>
              </a:rPr>
              <a:t> in indirect sunlight or shade.”</a:t>
            </a:r>
          </a:p>
          <a:p>
            <a:pPr lvl="1"/>
            <a:r>
              <a:rPr lang="en-US" dirty="0"/>
              <a:t>It is understood that your hypothesis is an educated guess, so it is unnecessary to say, “I think that” or “I believe” etc. in your hypothesis. </a:t>
            </a:r>
          </a:p>
          <a:p>
            <a:pPr lvl="1"/>
            <a:r>
              <a:rPr lang="en-US" sz="2400" b="1" dirty="0">
                <a:solidFill>
                  <a:srgbClr val="FF9900"/>
                </a:solidFill>
              </a:rPr>
              <a:t>Use the words “if” and “then” to create your statement.</a:t>
            </a:r>
          </a:p>
        </p:txBody>
      </p:sp>
      <p:pic>
        <p:nvPicPr>
          <p:cNvPr id="1026" name="Picture 2" descr="March Phenomenon: Light vs. Darkness. // Center for STEM Education">
            <a:extLst>
              <a:ext uri="{FF2B5EF4-FFF2-40B4-BE49-F238E27FC236}">
                <a16:creationId xmlns:a16="http://schemas.microsoft.com/office/drawing/2014/main" id="{87E909BB-DAD3-9A54-D485-FA9CF6EBFD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7348" y="990600"/>
            <a:ext cx="3429000" cy="5038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0867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0" spc="0" dirty="0">
                <a:ln w="18415" cmpd="sng">
                  <a:solidFill>
                    <a:srgbClr val="FFFFFF"/>
                  </a:solidFill>
                  <a:prstDash val="solid"/>
                </a:ln>
                <a:solidFill>
                  <a:srgbClr val="FFFFFF"/>
                </a:solidFill>
                <a:effectLst>
                  <a:outerShdw blurRad="63500" dir="3600000" algn="tl" rotWithShape="0">
                    <a:srgbClr val="000000">
                      <a:alpha val="70000"/>
                    </a:srgbClr>
                  </a:outerShdw>
                </a:effectLst>
              </a:rPr>
              <a:t>What If My Hypothesis is Wrong?</a:t>
            </a:r>
          </a:p>
        </p:txBody>
      </p:sp>
      <p:sp>
        <p:nvSpPr>
          <p:cNvPr id="3" name="Content Placeholder 2"/>
          <p:cNvSpPr>
            <a:spLocks noGrp="1"/>
          </p:cNvSpPr>
          <p:nvPr>
            <p:ph idx="1"/>
          </p:nvPr>
        </p:nvSpPr>
        <p:spPr/>
        <p:txBody>
          <a:bodyPr/>
          <a:lstStyle/>
          <a:p>
            <a:r>
              <a:rPr lang="en-US" dirty="0"/>
              <a:t>Guessing incorrectly does </a:t>
            </a:r>
            <a:r>
              <a:rPr lang="en-US" u="sng" dirty="0"/>
              <a:t>NOT</a:t>
            </a:r>
            <a:r>
              <a:rPr lang="en-US" dirty="0"/>
              <a:t> make your experiment wrong!</a:t>
            </a:r>
          </a:p>
          <a:p>
            <a:pPr lvl="1"/>
            <a:r>
              <a:rPr lang="en-US" dirty="0"/>
              <a:t>Do not change your hypothesis if it turns out to be incorrect. Changing your hypothesis defeats the purpose of the scientific method. </a:t>
            </a:r>
          </a:p>
          <a:p>
            <a:r>
              <a:rPr lang="en-US" dirty="0"/>
              <a:t>Your hypothesis can be right or wrong, it’s all a part of the scientific method.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3657600"/>
            <a:ext cx="34290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132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400" b="0" spc="0" dirty="0">
                <a:ln w="18415" cmpd="sng">
                  <a:solidFill>
                    <a:srgbClr val="FFFFFF"/>
                  </a:solidFill>
                  <a:prstDash val="solid"/>
                </a:ln>
                <a:solidFill>
                  <a:srgbClr val="FFFFFF"/>
                </a:solidFill>
                <a:effectLst>
                  <a:outerShdw blurRad="63500" dir="3600000" algn="tl" rotWithShape="0">
                    <a:srgbClr val="000000">
                      <a:alpha val="70000"/>
                    </a:srgbClr>
                  </a:outerShdw>
                </a:effectLst>
              </a:rPr>
              <a:t>4. Experiment </a:t>
            </a:r>
          </a:p>
        </p:txBody>
      </p:sp>
      <p:sp>
        <p:nvSpPr>
          <p:cNvPr id="3" name="Content Placeholder 2"/>
          <p:cNvSpPr>
            <a:spLocks noGrp="1"/>
          </p:cNvSpPr>
          <p:nvPr>
            <p:ph idx="1"/>
          </p:nvPr>
        </p:nvSpPr>
        <p:spPr>
          <a:xfrm>
            <a:off x="152400" y="1219200"/>
            <a:ext cx="5638800" cy="5257800"/>
          </a:xfrm>
        </p:spPr>
        <p:txBody>
          <a:bodyPr>
            <a:normAutofit lnSpcReduction="10000"/>
          </a:bodyPr>
          <a:lstStyle/>
          <a:p>
            <a:r>
              <a:rPr lang="en-US" dirty="0"/>
              <a:t>Write a procedure to follow, number each step so that others are able to repeat your experiment by reading the procedure.</a:t>
            </a:r>
          </a:p>
          <a:p>
            <a:r>
              <a:rPr lang="en-US" dirty="0"/>
              <a:t>Control your </a:t>
            </a:r>
            <a:r>
              <a:rPr lang="en-US" u="sng" dirty="0">
                <a:solidFill>
                  <a:srgbClr val="FFFF00"/>
                </a:solidFill>
              </a:rPr>
              <a:t>variables</a:t>
            </a:r>
          </a:p>
          <a:p>
            <a:pPr lvl="1"/>
            <a:r>
              <a:rPr lang="en-US" dirty="0"/>
              <a:t>A variable is anything that can change during an experiment. So each time you test everything should be the same </a:t>
            </a:r>
            <a:r>
              <a:rPr lang="en-US" i="1" dirty="0"/>
              <a:t>except </a:t>
            </a:r>
            <a:r>
              <a:rPr lang="en-US" dirty="0"/>
              <a:t>the one variable that you are testing.</a:t>
            </a:r>
          </a:p>
          <a:p>
            <a:pPr lvl="2"/>
            <a:r>
              <a:rPr lang="en-US" b="1" u="sng" dirty="0">
                <a:solidFill>
                  <a:srgbClr val="FFFF00"/>
                </a:solidFill>
              </a:rPr>
              <a:t>Independent Variable</a:t>
            </a:r>
            <a:r>
              <a:rPr lang="en-US" b="1" dirty="0">
                <a:solidFill>
                  <a:srgbClr val="FFFF00"/>
                </a:solidFill>
              </a:rPr>
              <a:t> </a:t>
            </a:r>
            <a:r>
              <a:rPr lang="en-US" dirty="0"/>
              <a:t>(IV): The variable that is controlled or </a:t>
            </a:r>
            <a:r>
              <a:rPr lang="en-US" i="1" dirty="0"/>
              <a:t>manipulated</a:t>
            </a:r>
            <a:r>
              <a:rPr lang="en-US" dirty="0"/>
              <a:t> by the experimenter.</a:t>
            </a:r>
          </a:p>
          <a:p>
            <a:pPr lvl="2"/>
            <a:r>
              <a:rPr lang="en-US" b="1" u="sng" dirty="0">
                <a:solidFill>
                  <a:srgbClr val="FFFF00"/>
                </a:solidFill>
              </a:rPr>
              <a:t>Dependent Variable </a:t>
            </a:r>
            <a:r>
              <a:rPr lang="en-US" dirty="0"/>
              <a:t>(DV): The variable that is </a:t>
            </a:r>
            <a:r>
              <a:rPr lang="en-US" i="1" dirty="0"/>
              <a:t>measured</a:t>
            </a:r>
            <a:r>
              <a:rPr lang="en-US" dirty="0"/>
              <a:t> by the experimenter.  </a:t>
            </a:r>
          </a:p>
          <a:p>
            <a:pPr lvl="2"/>
            <a:r>
              <a:rPr lang="en-US" u="sng" dirty="0">
                <a:solidFill>
                  <a:srgbClr val="FFFF00"/>
                </a:solidFill>
              </a:rPr>
              <a:t>Control Group </a:t>
            </a:r>
            <a:r>
              <a:rPr lang="en-US" u="sng" dirty="0"/>
              <a:t>(CG)</a:t>
            </a:r>
            <a:r>
              <a:rPr lang="en-US" dirty="0"/>
              <a:t>: The group that is not exposed to the independent variable.</a:t>
            </a:r>
          </a:p>
        </p:txBody>
      </p:sp>
      <p:pic>
        <p:nvPicPr>
          <p:cNvPr id="4" name="Picture 2">
            <a:extLst>
              <a:ext uri="{FF2B5EF4-FFF2-40B4-BE49-F238E27FC236}">
                <a16:creationId xmlns:a16="http://schemas.microsoft.com/office/drawing/2014/main" id="{2D23058B-07B0-1873-F8C4-1C789C60FD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6506" y="1676400"/>
            <a:ext cx="2857500" cy="29970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1600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0" spc="0" dirty="0">
                <a:ln w="18415" cmpd="sng">
                  <a:solidFill>
                    <a:srgbClr val="FFFFFF"/>
                  </a:solidFill>
                  <a:prstDash val="solid"/>
                </a:ln>
                <a:solidFill>
                  <a:srgbClr val="FFFFFF"/>
                </a:solidFill>
                <a:effectLst>
                  <a:outerShdw blurRad="63500" dir="3600000" algn="tl" rotWithShape="0">
                    <a:srgbClr val="000000">
                      <a:alpha val="70000"/>
                    </a:srgbClr>
                  </a:outerShdw>
                </a:effectLst>
              </a:rPr>
              <a:t>Practice</a:t>
            </a:r>
            <a:endParaRPr lang="en-US" dirty="0"/>
          </a:p>
        </p:txBody>
      </p:sp>
      <p:sp>
        <p:nvSpPr>
          <p:cNvPr id="3" name="Content Placeholder 2"/>
          <p:cNvSpPr>
            <a:spLocks noGrp="1"/>
          </p:cNvSpPr>
          <p:nvPr>
            <p:ph idx="1"/>
          </p:nvPr>
        </p:nvSpPr>
        <p:spPr>
          <a:xfrm>
            <a:off x="152400" y="2560637"/>
            <a:ext cx="8991600" cy="4144963"/>
          </a:xfrm>
        </p:spPr>
        <p:txBody>
          <a:bodyPr/>
          <a:lstStyle/>
          <a:p>
            <a:r>
              <a:rPr lang="en-US" dirty="0"/>
              <a:t>A group of students were given a short course in speed-reading. The instructor wondered if a monetary incentive would influence performance on a reading test taken at the end of the course. Half the students were offered $5 for obtaining a certain level of performance on the test, the other half were not offered money.</a:t>
            </a:r>
            <a:endParaRPr lang="en-US" b="1" u="sng" dirty="0"/>
          </a:p>
          <a:p>
            <a:pPr lvl="1"/>
            <a:r>
              <a:rPr lang="en-US" b="1" u="sng" dirty="0"/>
              <a:t>Independent Variable (IV): </a:t>
            </a:r>
            <a:r>
              <a:rPr lang="en-US" dirty="0"/>
              <a:t>Monetary incentive ($5 or no money). </a:t>
            </a:r>
            <a:r>
              <a:rPr lang="en-US" dirty="0">
                <a:solidFill>
                  <a:srgbClr val="FFFF00"/>
                </a:solidFill>
              </a:rPr>
              <a:t>(This is the </a:t>
            </a:r>
            <a:r>
              <a:rPr lang="en-US" i="1" dirty="0">
                <a:solidFill>
                  <a:srgbClr val="FFFF00"/>
                </a:solidFill>
              </a:rPr>
              <a:t>manipulated</a:t>
            </a:r>
            <a:r>
              <a:rPr lang="en-US" dirty="0">
                <a:solidFill>
                  <a:srgbClr val="FFFF00"/>
                </a:solidFill>
              </a:rPr>
              <a:t> variable.) </a:t>
            </a:r>
          </a:p>
          <a:p>
            <a:pPr lvl="1"/>
            <a:r>
              <a:rPr lang="en-US" b="1" u="sng" dirty="0"/>
              <a:t>Dependent Variable (DV): </a:t>
            </a:r>
            <a:r>
              <a:rPr lang="en-US" dirty="0"/>
              <a:t>Performance on reading test. </a:t>
            </a:r>
            <a:r>
              <a:rPr lang="en-US" dirty="0">
                <a:solidFill>
                  <a:srgbClr val="FFFF00"/>
                </a:solidFill>
              </a:rPr>
              <a:t>(This is the variable that can be </a:t>
            </a:r>
            <a:r>
              <a:rPr lang="en-US" i="1" dirty="0">
                <a:solidFill>
                  <a:srgbClr val="FFFF00"/>
                </a:solidFill>
              </a:rPr>
              <a:t>measured</a:t>
            </a:r>
            <a:r>
              <a:rPr lang="en-US" dirty="0">
                <a:solidFill>
                  <a:srgbClr val="FFFF00"/>
                </a:solidFill>
              </a:rPr>
              <a:t> by the experiment.)</a:t>
            </a:r>
          </a:p>
          <a:p>
            <a:pPr lvl="1"/>
            <a:r>
              <a:rPr lang="en-US" b="1" u="sng" dirty="0"/>
              <a:t>Control Group (CG):</a:t>
            </a:r>
            <a:r>
              <a:rPr lang="en-US" dirty="0"/>
              <a:t> $0, no monetary incentive group. </a:t>
            </a:r>
            <a:r>
              <a:rPr lang="en-US" dirty="0">
                <a:solidFill>
                  <a:srgbClr val="FFFF00"/>
                </a:solidFill>
              </a:rPr>
              <a:t>(This group </a:t>
            </a:r>
            <a:r>
              <a:rPr lang="en-US" i="1" dirty="0">
                <a:solidFill>
                  <a:srgbClr val="FFFF00"/>
                </a:solidFill>
              </a:rPr>
              <a:t>was not </a:t>
            </a:r>
            <a:r>
              <a:rPr lang="en-US" dirty="0">
                <a:solidFill>
                  <a:srgbClr val="FFFF00"/>
                </a:solidFill>
              </a:rPr>
              <a:t>affected by the IV.)</a:t>
            </a:r>
            <a:r>
              <a:rPr lang="en-US" dirty="0"/>
              <a:t> </a:t>
            </a:r>
          </a:p>
        </p:txBody>
      </p:sp>
      <p:pic>
        <p:nvPicPr>
          <p:cNvPr id="4" name="Picture 2" descr="Does speed-reading really work? Not if you want to understand anything">
            <a:extLst>
              <a:ext uri="{FF2B5EF4-FFF2-40B4-BE49-F238E27FC236}">
                <a16:creationId xmlns:a16="http://schemas.microsoft.com/office/drawing/2014/main" id="{C587DAE7-C682-0A36-37DE-C1FCCB69B0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202407"/>
            <a:ext cx="5410200" cy="2430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2837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4267200" cy="762000"/>
          </a:xfrm>
        </p:spPr>
        <p:txBody>
          <a:bodyPr>
            <a:normAutofit/>
          </a:bodyPr>
          <a:lstStyle/>
          <a:p>
            <a:r>
              <a:rPr lang="en-US" sz="4400" b="0" spc="0" dirty="0">
                <a:ln w="18415" cmpd="sng">
                  <a:solidFill>
                    <a:srgbClr val="FFFFFF"/>
                  </a:solidFill>
                  <a:prstDash val="solid"/>
                </a:ln>
                <a:solidFill>
                  <a:srgbClr val="FFFFFF"/>
                </a:solidFill>
                <a:effectLst>
                  <a:outerShdw blurRad="63500" dir="3600000" algn="tl" rotWithShape="0">
                    <a:srgbClr val="000000">
                      <a:alpha val="70000"/>
                    </a:srgbClr>
                  </a:outerShdw>
                </a:effectLst>
              </a:rPr>
              <a:t>Now Try It Again! </a:t>
            </a:r>
          </a:p>
        </p:txBody>
      </p:sp>
      <p:sp>
        <p:nvSpPr>
          <p:cNvPr id="3" name="Content Placeholder 2"/>
          <p:cNvSpPr>
            <a:spLocks noGrp="1"/>
          </p:cNvSpPr>
          <p:nvPr>
            <p:ph idx="1"/>
          </p:nvPr>
        </p:nvSpPr>
        <p:spPr>
          <a:xfrm>
            <a:off x="152400" y="2133600"/>
            <a:ext cx="8991600" cy="2362200"/>
          </a:xfrm>
        </p:spPr>
        <p:txBody>
          <a:bodyPr/>
          <a:lstStyle/>
          <a:p>
            <a:r>
              <a:rPr lang="en-US" dirty="0"/>
              <a:t>A researcher is studying the effect of sleep on aggression, thinking that less sleep will lead to more aggression. She has some people sleep 6 hours per night, some people sleep 3 hours per night and some people sleep as much as they want. She then monitors aggressive behavior during basketball games among participants. </a:t>
            </a:r>
          </a:p>
        </p:txBody>
      </p:sp>
      <p:sp>
        <p:nvSpPr>
          <p:cNvPr id="4" name="Content Placeholder 2"/>
          <p:cNvSpPr txBox="1">
            <a:spLocks/>
          </p:cNvSpPr>
          <p:nvPr/>
        </p:nvSpPr>
        <p:spPr>
          <a:xfrm>
            <a:off x="152400" y="4495800"/>
            <a:ext cx="8686800" cy="2362200"/>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lvl="1"/>
            <a:r>
              <a:rPr lang="en-US" b="1" u="sng" dirty="0"/>
              <a:t>Independent Variable (IV):</a:t>
            </a:r>
            <a:r>
              <a:rPr lang="en-US" dirty="0"/>
              <a:t> Letting some people sleep only 3 hours, and others only 6 hours. </a:t>
            </a:r>
            <a:r>
              <a:rPr lang="en-US" dirty="0">
                <a:solidFill>
                  <a:srgbClr val="FFFF00"/>
                </a:solidFill>
              </a:rPr>
              <a:t>The researcher </a:t>
            </a:r>
            <a:r>
              <a:rPr lang="en-US" i="1" dirty="0">
                <a:solidFill>
                  <a:srgbClr val="FFFF00"/>
                </a:solidFill>
              </a:rPr>
              <a:t>manipulates</a:t>
            </a:r>
            <a:r>
              <a:rPr lang="en-US" dirty="0">
                <a:solidFill>
                  <a:srgbClr val="FFFF00"/>
                </a:solidFill>
              </a:rPr>
              <a:t> this variable. </a:t>
            </a:r>
            <a:endParaRPr lang="en-US" b="1" u="sng" dirty="0">
              <a:solidFill>
                <a:srgbClr val="FFFF00"/>
              </a:solidFill>
            </a:endParaRPr>
          </a:p>
          <a:p>
            <a:pPr lvl="1"/>
            <a:r>
              <a:rPr lang="en-US" b="1" u="sng" dirty="0"/>
              <a:t>Dependent Variable (DV):</a:t>
            </a:r>
            <a:r>
              <a:rPr lang="en-US" dirty="0"/>
              <a:t> Aggression (or aggressive behavior). </a:t>
            </a:r>
            <a:r>
              <a:rPr lang="en-US" dirty="0">
                <a:solidFill>
                  <a:srgbClr val="FFFF00"/>
                </a:solidFill>
              </a:rPr>
              <a:t>The experimenter is monitoring (i.e., measuring) aggressive behavior.</a:t>
            </a:r>
            <a:endParaRPr lang="en-US" b="1" u="sng" dirty="0">
              <a:solidFill>
                <a:srgbClr val="FFFF00"/>
              </a:solidFill>
            </a:endParaRPr>
          </a:p>
          <a:p>
            <a:pPr lvl="1"/>
            <a:r>
              <a:rPr lang="en-US" b="1" u="sng" dirty="0"/>
              <a:t>Control Group (CG):</a:t>
            </a:r>
            <a:r>
              <a:rPr lang="en-US" dirty="0"/>
              <a:t> The people that got to sleep as much as they wanted. </a:t>
            </a:r>
            <a:r>
              <a:rPr lang="en-US" dirty="0">
                <a:solidFill>
                  <a:srgbClr val="FFFF00"/>
                </a:solidFill>
              </a:rPr>
              <a:t>This is the group that was not exposed to the independent variable.</a:t>
            </a:r>
            <a:endParaRPr lang="en-US" b="1" u="sng" dirty="0">
              <a:solidFill>
                <a:srgbClr val="FFFF00"/>
              </a:solidFill>
            </a:endParaRPr>
          </a:p>
        </p:txBody>
      </p:sp>
      <p:pic>
        <p:nvPicPr>
          <p:cNvPr id="2050" name="Picture 2" descr="CogBlog – A Cognitive Psychology Blog » Is it just me or is that athlete  really aggressive looking?: The importance of context in the memory of faces">
            <a:extLst>
              <a:ext uri="{FF2B5EF4-FFF2-40B4-BE49-F238E27FC236}">
                <a16:creationId xmlns:a16="http://schemas.microsoft.com/office/drawing/2014/main" id="{F7B6307A-2117-A37F-793F-DEA47E3564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5450" y="147484"/>
            <a:ext cx="3333750" cy="2093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4485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0" spc="0" dirty="0">
                <a:ln w="18415" cmpd="sng">
                  <a:solidFill>
                    <a:srgbClr val="FFFFFF"/>
                  </a:solidFill>
                  <a:prstDash val="solid"/>
                </a:ln>
                <a:solidFill>
                  <a:srgbClr val="FFFFFF"/>
                </a:solidFill>
                <a:effectLst>
                  <a:outerShdw blurRad="63500" dir="3600000" algn="tl" rotWithShape="0">
                    <a:srgbClr val="000000">
                      <a:alpha val="70000"/>
                    </a:srgbClr>
                  </a:outerShdw>
                </a:effectLst>
              </a:rPr>
              <a:t>5. Analysis</a:t>
            </a:r>
          </a:p>
        </p:txBody>
      </p:sp>
      <p:sp>
        <p:nvSpPr>
          <p:cNvPr id="3" name="Content Placeholder 2"/>
          <p:cNvSpPr>
            <a:spLocks noGrp="1"/>
          </p:cNvSpPr>
          <p:nvPr>
            <p:ph idx="1"/>
          </p:nvPr>
        </p:nvSpPr>
        <p:spPr>
          <a:xfrm>
            <a:off x="457200" y="1600200"/>
            <a:ext cx="5257800" cy="4525963"/>
          </a:xfrm>
        </p:spPr>
        <p:txBody>
          <a:bodyPr/>
          <a:lstStyle/>
          <a:p>
            <a:r>
              <a:rPr lang="en-US" dirty="0"/>
              <a:t>Record the </a:t>
            </a:r>
            <a:r>
              <a:rPr lang="en-US" dirty="0">
                <a:solidFill>
                  <a:srgbClr val="FFFF00"/>
                </a:solidFill>
              </a:rPr>
              <a:t>results/data </a:t>
            </a:r>
            <a:r>
              <a:rPr lang="en-US" dirty="0"/>
              <a:t>of the experiment. </a:t>
            </a:r>
          </a:p>
          <a:p>
            <a:r>
              <a:rPr lang="en-US" dirty="0"/>
              <a:t>This is done in a data table or chart.</a:t>
            </a:r>
          </a:p>
          <a:p>
            <a:pPr lvl="1"/>
            <a:r>
              <a:rPr lang="en-US" dirty="0"/>
              <a:t>Organize data well so that finding results and trends is easier. </a:t>
            </a:r>
          </a:p>
          <a:p>
            <a:pPr lvl="1"/>
            <a:r>
              <a:rPr lang="en-US" dirty="0"/>
              <a:t>Take thorough and accurate measurements during the experiment so that the data is valid.</a:t>
            </a:r>
          </a:p>
          <a:p>
            <a:r>
              <a:rPr lang="en-US" dirty="0"/>
              <a:t>Find associations and trends in your data. Make connections about the experiment and your results.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4355406"/>
            <a:ext cx="2514600" cy="2227956"/>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4" name="Picture 2" descr="Think Hard | Class Teaching">
            <a:extLst>
              <a:ext uri="{FF2B5EF4-FFF2-40B4-BE49-F238E27FC236}">
                <a16:creationId xmlns:a16="http://schemas.microsoft.com/office/drawing/2014/main" id="{6AFDD283-027D-904F-A89A-71BD0C3AB3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9250" y="152400"/>
            <a:ext cx="3600450" cy="2219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364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0" spc="0" dirty="0">
                <a:ln w="18415" cmpd="sng">
                  <a:solidFill>
                    <a:srgbClr val="FFFFFF"/>
                  </a:solidFill>
                  <a:prstDash val="solid"/>
                </a:ln>
                <a:solidFill>
                  <a:srgbClr val="FFFFFF"/>
                </a:solidFill>
                <a:effectLst>
                  <a:outerShdw blurRad="63500" dir="3600000" algn="tl" rotWithShape="0">
                    <a:srgbClr val="000000">
                      <a:alpha val="70000"/>
                    </a:srgbClr>
                  </a:outerShdw>
                </a:effectLst>
              </a:rPr>
              <a:t>6. Conclusion</a:t>
            </a:r>
          </a:p>
        </p:txBody>
      </p:sp>
      <p:sp>
        <p:nvSpPr>
          <p:cNvPr id="3" name="Content Placeholder 2"/>
          <p:cNvSpPr>
            <a:spLocks noGrp="1"/>
          </p:cNvSpPr>
          <p:nvPr>
            <p:ph idx="1"/>
          </p:nvPr>
        </p:nvSpPr>
        <p:spPr/>
        <p:txBody>
          <a:bodyPr/>
          <a:lstStyle/>
          <a:p>
            <a:r>
              <a:rPr lang="en-US" dirty="0"/>
              <a:t>Compare the Hypothesis to the Experiment’s Data/Results. </a:t>
            </a:r>
          </a:p>
          <a:p>
            <a:pPr lvl="1"/>
            <a:r>
              <a:rPr lang="en-US" dirty="0"/>
              <a:t>State if your data supported or if it did not support your hypothesis. </a:t>
            </a:r>
          </a:p>
          <a:p>
            <a:pPr lvl="1"/>
            <a:r>
              <a:rPr lang="en-US" dirty="0"/>
              <a:t>Name any errors that could have been made during the experiment or results that could have affected your outcome.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429000"/>
            <a:ext cx="4800600" cy="3203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descr="Things Scientists Wish They Hadn't Discovered">
            <a:extLst>
              <a:ext uri="{FF2B5EF4-FFF2-40B4-BE49-F238E27FC236}">
                <a16:creationId xmlns:a16="http://schemas.microsoft.com/office/drawing/2014/main" id="{2E57E4B5-22FC-BC3B-A8CB-DCCFAE98A4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6854" y="3450215"/>
            <a:ext cx="4044746" cy="3181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22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pPr algn="ctr"/>
            <a:r>
              <a:rPr lang="en-US" sz="4400" b="0" spc="0" dirty="0">
                <a:ln w="18415" cmpd="sng">
                  <a:solidFill>
                    <a:srgbClr val="FFFFFF"/>
                  </a:solidFill>
                  <a:prstDash val="solid"/>
                </a:ln>
                <a:solidFill>
                  <a:srgbClr val="FFFFFF"/>
                </a:solidFill>
                <a:effectLst>
                  <a:outerShdw blurRad="63500" dir="3600000" algn="tl" rotWithShape="0">
                    <a:srgbClr val="000000">
                      <a:alpha val="70000"/>
                    </a:srgbClr>
                  </a:outerShdw>
                </a:effectLst>
              </a:rPr>
              <a:t>Now you are an expert on the Scientific Method!</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15440" y="1798637"/>
            <a:ext cx="351312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1004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800" b="0" spc="0" dirty="0">
                <a:ln w="18415" cmpd="sng">
                  <a:solidFill>
                    <a:srgbClr val="FFFFFF"/>
                  </a:solidFill>
                  <a:prstDash val="solid"/>
                </a:ln>
                <a:solidFill>
                  <a:srgbClr val="FFFFFF"/>
                </a:solidFill>
                <a:effectLst>
                  <a:outerShdw blurRad="63500" dir="3600000" algn="tl" rotWithShape="0">
                    <a:srgbClr val="000000">
                      <a:alpha val="70000"/>
                    </a:srgbClr>
                  </a:outerShdw>
                </a:effectLst>
              </a:rPr>
              <a:t>What is the Scientific Method?</a:t>
            </a:r>
          </a:p>
        </p:txBody>
      </p:sp>
      <p:sp>
        <p:nvSpPr>
          <p:cNvPr id="5" name="Content Placeholder 4"/>
          <p:cNvSpPr>
            <a:spLocks noGrp="1"/>
          </p:cNvSpPr>
          <p:nvPr>
            <p:ph idx="1"/>
          </p:nvPr>
        </p:nvSpPr>
        <p:spPr>
          <a:xfrm>
            <a:off x="381000" y="1295400"/>
            <a:ext cx="8229600" cy="1447800"/>
          </a:xfrm>
        </p:spPr>
        <p:txBody>
          <a:bodyPr/>
          <a:lstStyle/>
          <a:p>
            <a:r>
              <a:rPr lang="en-US" dirty="0"/>
              <a:t>The Scientific Method is the backbone to every science experiment. It is a methodical framework to solve problems and determine </a:t>
            </a:r>
            <a:r>
              <a:rPr lang="en-US" dirty="0">
                <a:solidFill>
                  <a:srgbClr val="FFFF00"/>
                </a:solidFill>
              </a:rPr>
              <a:t>TRUTHFUL</a:t>
            </a:r>
            <a:r>
              <a:rPr lang="en-US" dirty="0"/>
              <a:t> answers in a step-by-step logical format. </a:t>
            </a:r>
          </a:p>
        </p:txBody>
      </p:sp>
      <p:pic>
        <p:nvPicPr>
          <p:cNvPr id="3" name="Picture 2" descr="How to Become a Research Scientist | Northeastern University">
            <a:extLst>
              <a:ext uri="{FF2B5EF4-FFF2-40B4-BE49-F238E27FC236}">
                <a16:creationId xmlns:a16="http://schemas.microsoft.com/office/drawing/2014/main" id="{CC98DB60-3E99-A854-A884-C76C42EF6B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743200"/>
            <a:ext cx="4419600" cy="39163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re's A Whole Generation Of People Using Their Phones On The Loo |  HuffPost Life">
            <a:extLst>
              <a:ext uri="{FF2B5EF4-FFF2-40B4-BE49-F238E27FC236}">
                <a16:creationId xmlns:a16="http://schemas.microsoft.com/office/drawing/2014/main" id="{1EFDCF3E-8A20-056D-772D-53646B6CCAE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4683" y="2743200"/>
            <a:ext cx="4576917" cy="3916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410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400" b="0" spc="0" dirty="0">
                <a:ln w="18415" cmpd="sng">
                  <a:solidFill>
                    <a:srgbClr val="FFFFFF"/>
                  </a:solidFill>
                  <a:prstDash val="solid"/>
                </a:ln>
                <a:solidFill>
                  <a:srgbClr val="FFFFFF"/>
                </a:solidFill>
                <a:effectLst>
                  <a:outerShdw blurRad="63500" dir="3600000" algn="tl" rotWithShape="0">
                    <a:srgbClr val="000000">
                      <a:alpha val="70000"/>
                    </a:srgbClr>
                  </a:outerShdw>
                </a:effectLst>
              </a:rPr>
              <a:t>Why Do We Need It?</a:t>
            </a:r>
          </a:p>
        </p:txBody>
      </p:sp>
      <p:sp>
        <p:nvSpPr>
          <p:cNvPr id="3" name="Content Placeholder 2"/>
          <p:cNvSpPr>
            <a:spLocks noGrp="1"/>
          </p:cNvSpPr>
          <p:nvPr>
            <p:ph idx="1"/>
          </p:nvPr>
        </p:nvSpPr>
        <p:spPr>
          <a:xfrm>
            <a:off x="228600" y="1295400"/>
            <a:ext cx="4799371" cy="5257800"/>
          </a:xfrm>
        </p:spPr>
        <p:txBody>
          <a:bodyPr>
            <a:normAutofit fontScale="85000" lnSpcReduction="20000"/>
          </a:bodyPr>
          <a:lstStyle/>
          <a:p>
            <a:r>
              <a:rPr lang="en-US" sz="2800" dirty="0"/>
              <a:t>Have you ever had two friends who attended the same event give you completely different reports of what happened? </a:t>
            </a:r>
          </a:p>
          <a:p>
            <a:pPr marL="0" indent="0">
              <a:buNone/>
            </a:pPr>
            <a:endParaRPr lang="en-US" sz="2800" dirty="0"/>
          </a:p>
          <a:p>
            <a:r>
              <a:rPr lang="en-US" sz="2800" dirty="0"/>
              <a:t>Everyone has different beliefs, values, and perceptions of the world. While these differences are what make us each unique, they make it difficult to determine what is true and what’s not. </a:t>
            </a:r>
          </a:p>
          <a:p>
            <a:pPr marL="0" indent="0">
              <a:buNone/>
            </a:pPr>
            <a:endParaRPr lang="en-US" sz="2800" dirty="0"/>
          </a:p>
          <a:p>
            <a:r>
              <a:rPr lang="en-US" sz="2800" dirty="0"/>
              <a:t>Scientists over centuries have faced this same issue, so to solve the problem they created the Scientific Method.</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2271" y="1171575"/>
            <a:ext cx="3695700" cy="22574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2" descr="BIL 160 - Lecture 9">
            <a:extLst>
              <a:ext uri="{FF2B5EF4-FFF2-40B4-BE49-F238E27FC236}">
                <a16:creationId xmlns:a16="http://schemas.microsoft.com/office/drawing/2014/main" id="{623055D0-D837-1868-7F9A-55E5A9234F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3049" y="3733800"/>
            <a:ext cx="3484921"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658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pontaneous Generation | Microbiology">
            <a:extLst>
              <a:ext uri="{FF2B5EF4-FFF2-40B4-BE49-F238E27FC236}">
                <a16:creationId xmlns:a16="http://schemas.microsoft.com/office/drawing/2014/main" id="{405707D4-4D31-AE70-C039-1ED15626D6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1371600"/>
            <a:ext cx="8458200" cy="52800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363AD09-19D6-792C-8542-D904BF60260B}"/>
              </a:ext>
            </a:extLst>
          </p:cNvPr>
          <p:cNvSpPr/>
          <p:nvPr/>
        </p:nvSpPr>
        <p:spPr>
          <a:xfrm>
            <a:off x="2059936" y="219670"/>
            <a:ext cx="5024132"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ABIOGENESIS ??</a:t>
            </a:r>
          </a:p>
        </p:txBody>
      </p:sp>
    </p:spTree>
    <p:extLst>
      <p:ext uri="{BB962C8B-B14F-4D97-AF65-F5344CB8AC3E}">
        <p14:creationId xmlns:p14="http://schemas.microsoft.com/office/powerpoint/2010/main" val="25454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rmAutofit/>
          </a:bodyPr>
          <a:lstStyle/>
          <a:p>
            <a:r>
              <a:rPr lang="en-US" sz="4400" b="0" spc="0" dirty="0">
                <a:ln w="18415" cmpd="sng">
                  <a:solidFill>
                    <a:srgbClr val="FFFFFF"/>
                  </a:solidFill>
                  <a:prstDash val="solid"/>
                </a:ln>
                <a:solidFill>
                  <a:srgbClr val="FFFFFF"/>
                </a:solidFill>
                <a:effectLst>
                  <a:outerShdw blurRad="63500" dir="3600000" algn="tl" rotWithShape="0">
                    <a:srgbClr val="000000">
                      <a:alpha val="70000"/>
                    </a:srgbClr>
                  </a:outerShdw>
                </a:effectLst>
              </a:rPr>
              <a:t>Do You Already Use It?</a:t>
            </a:r>
          </a:p>
        </p:txBody>
      </p:sp>
      <p:sp>
        <p:nvSpPr>
          <p:cNvPr id="3" name="Content Placeholder 2"/>
          <p:cNvSpPr>
            <a:spLocks noGrp="1"/>
          </p:cNvSpPr>
          <p:nvPr>
            <p:ph idx="1"/>
          </p:nvPr>
        </p:nvSpPr>
        <p:spPr>
          <a:xfrm>
            <a:off x="361335" y="990600"/>
            <a:ext cx="8495072" cy="3728532"/>
          </a:xfrm>
        </p:spPr>
        <p:txBody>
          <a:bodyPr>
            <a:normAutofit/>
          </a:bodyPr>
          <a:lstStyle/>
          <a:p>
            <a:r>
              <a:rPr lang="en-US" dirty="0"/>
              <a:t>You probably use the scientific method in everyday life without even realizing it. </a:t>
            </a:r>
          </a:p>
          <a:p>
            <a:pPr lvl="1"/>
            <a:r>
              <a:rPr lang="en-US" dirty="0"/>
              <a:t>If you have a flashlight in your car and it doesn’t light up when you flick the switch, what reasoning might you come up with as to why it won’t work?</a:t>
            </a:r>
          </a:p>
          <a:p>
            <a:pPr lvl="1"/>
            <a:r>
              <a:rPr lang="en-US" dirty="0"/>
              <a:t>You go out to your hot tub and you open the cover and the water is murky and you notice a not so pleasant smell.  Any thoughts?</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0536" y="3276601"/>
            <a:ext cx="3524865" cy="3352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098" name="Picture 2" descr="Turn Your Stinky Hot Tub Into a Restful Oasis With These Tips – Hot Tub  Blog | SpaDepot.com">
            <a:extLst>
              <a:ext uri="{FF2B5EF4-FFF2-40B4-BE49-F238E27FC236}">
                <a16:creationId xmlns:a16="http://schemas.microsoft.com/office/drawing/2014/main" id="{BA1A51DC-E607-C46C-4013-A42FFCF359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99" y="3276601"/>
            <a:ext cx="5029201"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0416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Effect transition="in" filter="fade">
                                      <p:cBhvr>
                                        <p:cTn id="9" dur="5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 calcmode="lin" valueType="num">
                                      <p:cBhvr>
                                        <p:cTn id="14" dur="500" fill="hold"/>
                                        <p:tgtEl>
                                          <p:spTgt spid="4098"/>
                                        </p:tgtEl>
                                        <p:attrNameLst>
                                          <p:attrName>ppt_w</p:attrName>
                                        </p:attrNameLst>
                                      </p:cBhvr>
                                      <p:tavLst>
                                        <p:tav tm="0">
                                          <p:val>
                                            <p:fltVal val="0"/>
                                          </p:val>
                                        </p:tav>
                                        <p:tav tm="100000">
                                          <p:val>
                                            <p:strVal val="#ppt_w"/>
                                          </p:val>
                                        </p:tav>
                                      </p:tavLst>
                                    </p:anim>
                                    <p:anim calcmode="lin" valueType="num">
                                      <p:cBhvr>
                                        <p:cTn id="15" dur="500" fill="hold"/>
                                        <p:tgtEl>
                                          <p:spTgt spid="4098"/>
                                        </p:tgtEl>
                                        <p:attrNameLst>
                                          <p:attrName>ppt_h</p:attrName>
                                        </p:attrNameLst>
                                      </p:cBhvr>
                                      <p:tavLst>
                                        <p:tav tm="0">
                                          <p:val>
                                            <p:fltVal val="0"/>
                                          </p:val>
                                        </p:tav>
                                        <p:tav tm="100000">
                                          <p:val>
                                            <p:strVal val="#ppt_h"/>
                                          </p:val>
                                        </p:tav>
                                      </p:tavLst>
                                    </p:anim>
                                    <p:animEffect transition="in" filter="fade">
                                      <p:cBhvr>
                                        <p:cTn id="16"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LED Flashlights - Lee Valley Tools">
            <a:extLst>
              <a:ext uri="{FF2B5EF4-FFF2-40B4-BE49-F238E27FC236}">
                <a16:creationId xmlns:a16="http://schemas.microsoft.com/office/drawing/2014/main" id="{58B2E3A1-0153-0051-DDAD-F3DCEFA2A14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3657600"/>
            <a:ext cx="4778375" cy="304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C41AC48-7153-4E4C-5F50-18D37F116076}"/>
              </a:ext>
            </a:extLst>
          </p:cNvPr>
          <p:cNvSpPr txBox="1"/>
          <p:nvPr/>
        </p:nvSpPr>
        <p:spPr>
          <a:xfrm>
            <a:off x="228599" y="533400"/>
            <a:ext cx="8740775" cy="1200329"/>
          </a:xfrm>
          <a:prstGeom prst="rect">
            <a:avLst/>
          </a:prstGeom>
          <a:noFill/>
        </p:spPr>
        <p:txBody>
          <a:bodyPr wrap="square" rtlCol="0">
            <a:spAutoFit/>
          </a:bodyPr>
          <a:lstStyle/>
          <a:p>
            <a:r>
              <a:rPr lang="en-US" dirty="0"/>
              <a:t>With your flashlight, you reflected back on previous experience and your already existing knowledge and you form a </a:t>
            </a:r>
            <a:r>
              <a:rPr lang="en-US" b="1" u="sng" dirty="0"/>
              <a:t>HYPOTHESIS</a:t>
            </a:r>
            <a:r>
              <a:rPr lang="en-US" dirty="0"/>
              <a:t> – An educated guess as to what might be the problem and a possible answer. You also would state that educated guess – “If I add batteries, there will be power to light the bulb”</a:t>
            </a:r>
          </a:p>
        </p:txBody>
      </p:sp>
      <p:sp>
        <p:nvSpPr>
          <p:cNvPr id="6" name="TextBox 5">
            <a:extLst>
              <a:ext uri="{FF2B5EF4-FFF2-40B4-BE49-F238E27FC236}">
                <a16:creationId xmlns:a16="http://schemas.microsoft.com/office/drawing/2014/main" id="{162ED26F-911C-5785-BDED-7B49210613C0}"/>
              </a:ext>
            </a:extLst>
          </p:cNvPr>
          <p:cNvSpPr txBox="1"/>
          <p:nvPr/>
        </p:nvSpPr>
        <p:spPr>
          <a:xfrm>
            <a:off x="457200" y="1981200"/>
            <a:ext cx="8305800" cy="1200329"/>
          </a:xfrm>
          <a:prstGeom prst="rect">
            <a:avLst/>
          </a:prstGeom>
          <a:noFill/>
        </p:spPr>
        <p:txBody>
          <a:bodyPr wrap="square" rtlCol="0">
            <a:spAutoFit/>
          </a:bodyPr>
          <a:lstStyle/>
          <a:p>
            <a:r>
              <a:rPr lang="en-US" dirty="0"/>
              <a:t>You would then conduct an  </a:t>
            </a:r>
            <a:r>
              <a:rPr lang="en-US" b="1" u="sng" dirty="0"/>
              <a:t>EXPERIMENT (test) </a:t>
            </a:r>
            <a:r>
              <a:rPr lang="en-US" dirty="0"/>
              <a:t>to see if your Hypothesis is correct. During this experiment, you would only change one key factor during the test. You would not, replace the bulb, put in new batteries and replace the switch on the battery all at the same time.</a:t>
            </a:r>
          </a:p>
        </p:txBody>
      </p:sp>
      <p:sp>
        <p:nvSpPr>
          <p:cNvPr id="7" name="TextBox 6">
            <a:extLst>
              <a:ext uri="{FF2B5EF4-FFF2-40B4-BE49-F238E27FC236}">
                <a16:creationId xmlns:a16="http://schemas.microsoft.com/office/drawing/2014/main" id="{1D284837-27EE-58FF-54EE-EE355B581ACB}"/>
              </a:ext>
            </a:extLst>
          </p:cNvPr>
          <p:cNvSpPr txBox="1"/>
          <p:nvPr/>
        </p:nvSpPr>
        <p:spPr>
          <a:xfrm>
            <a:off x="381000" y="3276600"/>
            <a:ext cx="3581400" cy="3139321"/>
          </a:xfrm>
          <a:prstGeom prst="rect">
            <a:avLst/>
          </a:prstGeom>
          <a:noFill/>
        </p:spPr>
        <p:txBody>
          <a:bodyPr wrap="square" rtlCol="0">
            <a:spAutoFit/>
          </a:bodyPr>
          <a:lstStyle/>
          <a:p>
            <a:r>
              <a:rPr lang="en-US" dirty="0"/>
              <a:t>- If you only changed the batteries and tried then found that the flashlight worked, you would then draw a </a:t>
            </a:r>
            <a:r>
              <a:rPr lang="en-US" b="1" u="sng" dirty="0"/>
              <a:t>CONCLUSION </a:t>
            </a:r>
            <a:r>
              <a:rPr lang="en-US" dirty="0"/>
              <a:t>based on your experiment.  In this case your Hypothesis was supported by your experiment. If the flashlight did not work after putting in new batteries, you would state that your data/results/observations did not support your Hypothesis</a:t>
            </a:r>
          </a:p>
        </p:txBody>
      </p:sp>
    </p:spTree>
    <p:extLst>
      <p:ext uri="{BB962C8B-B14F-4D97-AF65-F5344CB8AC3E}">
        <p14:creationId xmlns:p14="http://schemas.microsoft.com/office/powerpoint/2010/main" val="1218075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80">
                                          <p:stCondLst>
                                            <p:cond delay="0"/>
                                          </p:stCondLst>
                                        </p:cTn>
                                        <p:tgtEl>
                                          <p:spTgt spid="7"/>
                                        </p:tgtEl>
                                      </p:cBhvr>
                                    </p:animEffect>
                                    <p:anim calcmode="lin" valueType="num">
                                      <p:cBhvr>
                                        <p:cTn id="2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1" dur="26">
                                          <p:stCondLst>
                                            <p:cond delay="650"/>
                                          </p:stCondLst>
                                        </p:cTn>
                                        <p:tgtEl>
                                          <p:spTgt spid="7"/>
                                        </p:tgtEl>
                                      </p:cBhvr>
                                      <p:to x="100000" y="60000"/>
                                    </p:animScale>
                                    <p:animScale>
                                      <p:cBhvr>
                                        <p:cTn id="32" dur="166" decel="50000">
                                          <p:stCondLst>
                                            <p:cond delay="676"/>
                                          </p:stCondLst>
                                        </p:cTn>
                                        <p:tgtEl>
                                          <p:spTgt spid="7"/>
                                        </p:tgtEl>
                                      </p:cBhvr>
                                      <p:to x="100000" y="100000"/>
                                    </p:animScale>
                                    <p:animScale>
                                      <p:cBhvr>
                                        <p:cTn id="33" dur="26">
                                          <p:stCondLst>
                                            <p:cond delay="1312"/>
                                          </p:stCondLst>
                                        </p:cTn>
                                        <p:tgtEl>
                                          <p:spTgt spid="7"/>
                                        </p:tgtEl>
                                      </p:cBhvr>
                                      <p:to x="100000" y="80000"/>
                                    </p:animScale>
                                    <p:animScale>
                                      <p:cBhvr>
                                        <p:cTn id="34" dur="166" decel="50000">
                                          <p:stCondLst>
                                            <p:cond delay="1338"/>
                                          </p:stCondLst>
                                        </p:cTn>
                                        <p:tgtEl>
                                          <p:spTgt spid="7"/>
                                        </p:tgtEl>
                                      </p:cBhvr>
                                      <p:to x="100000" y="100000"/>
                                    </p:animScale>
                                    <p:animScale>
                                      <p:cBhvr>
                                        <p:cTn id="35" dur="26">
                                          <p:stCondLst>
                                            <p:cond delay="1642"/>
                                          </p:stCondLst>
                                        </p:cTn>
                                        <p:tgtEl>
                                          <p:spTgt spid="7"/>
                                        </p:tgtEl>
                                      </p:cBhvr>
                                      <p:to x="100000" y="90000"/>
                                    </p:animScale>
                                    <p:animScale>
                                      <p:cBhvr>
                                        <p:cTn id="36" dur="166" decel="50000">
                                          <p:stCondLst>
                                            <p:cond delay="1668"/>
                                          </p:stCondLst>
                                        </p:cTn>
                                        <p:tgtEl>
                                          <p:spTgt spid="7"/>
                                        </p:tgtEl>
                                      </p:cBhvr>
                                      <p:to x="100000" y="100000"/>
                                    </p:animScale>
                                    <p:animScale>
                                      <p:cBhvr>
                                        <p:cTn id="37" dur="26">
                                          <p:stCondLst>
                                            <p:cond delay="1808"/>
                                          </p:stCondLst>
                                        </p:cTn>
                                        <p:tgtEl>
                                          <p:spTgt spid="7"/>
                                        </p:tgtEl>
                                      </p:cBhvr>
                                      <p:to x="100000" y="95000"/>
                                    </p:animScale>
                                    <p:animScale>
                                      <p:cBhvr>
                                        <p:cTn id="3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0" spc="0" dirty="0">
                <a:ln w="18415" cmpd="sng">
                  <a:solidFill>
                    <a:srgbClr val="FFFFFF"/>
                  </a:solidFill>
                  <a:prstDash val="solid"/>
                </a:ln>
                <a:solidFill>
                  <a:srgbClr val="FFFFFF"/>
                </a:solidFill>
                <a:effectLst>
                  <a:outerShdw blurRad="63500" dir="3600000" algn="tl" rotWithShape="0">
                    <a:srgbClr val="000000">
                      <a:alpha val="70000"/>
                    </a:srgbClr>
                  </a:outerShdw>
                </a:effectLst>
              </a:rPr>
              <a:t>Scientific Method Steps</a:t>
            </a:r>
          </a:p>
        </p:txBody>
      </p:sp>
      <p:sp>
        <p:nvSpPr>
          <p:cNvPr id="3" name="Content Placeholder 2"/>
          <p:cNvSpPr>
            <a:spLocks noGrp="1"/>
          </p:cNvSpPr>
          <p:nvPr>
            <p:ph idx="1"/>
          </p:nvPr>
        </p:nvSpPr>
        <p:spPr>
          <a:xfrm>
            <a:off x="457200" y="1722437"/>
            <a:ext cx="4191000" cy="4525963"/>
          </a:xfrm>
        </p:spPr>
        <p:txBody>
          <a:bodyPr>
            <a:normAutofit/>
          </a:bodyPr>
          <a:lstStyle/>
          <a:p>
            <a:pPr marL="514350" indent="-514350">
              <a:buFont typeface="+mj-lt"/>
              <a:buAutoNum type="arabicPeriod"/>
            </a:pPr>
            <a:r>
              <a:rPr lang="en-US" sz="2800" dirty="0"/>
              <a:t>State the Problem  - Also known as the </a:t>
            </a:r>
            <a:r>
              <a:rPr lang="en-US" sz="2800" dirty="0">
                <a:solidFill>
                  <a:srgbClr val="FFFF00"/>
                </a:solidFill>
              </a:rPr>
              <a:t>Purpose</a:t>
            </a:r>
            <a:r>
              <a:rPr lang="en-US" sz="2800" dirty="0"/>
              <a:t> </a:t>
            </a:r>
          </a:p>
          <a:p>
            <a:pPr marL="514350" indent="-514350">
              <a:buFont typeface="+mj-lt"/>
              <a:buAutoNum type="arabicPeriod"/>
            </a:pPr>
            <a:r>
              <a:rPr lang="en-US" sz="2800" dirty="0">
                <a:solidFill>
                  <a:srgbClr val="FFFF00"/>
                </a:solidFill>
              </a:rPr>
              <a:t>Research</a:t>
            </a:r>
            <a:r>
              <a:rPr lang="en-US" sz="2800" dirty="0"/>
              <a:t> the Topic</a:t>
            </a:r>
          </a:p>
          <a:p>
            <a:pPr marL="514350" indent="-514350">
              <a:buFont typeface="+mj-lt"/>
              <a:buAutoNum type="arabicPeriod"/>
            </a:pPr>
            <a:r>
              <a:rPr lang="en-US" sz="2800" dirty="0"/>
              <a:t>State your </a:t>
            </a:r>
            <a:r>
              <a:rPr lang="en-US" sz="2800" dirty="0">
                <a:solidFill>
                  <a:srgbClr val="FFFF00"/>
                </a:solidFill>
              </a:rPr>
              <a:t>Hypothesis</a:t>
            </a:r>
          </a:p>
          <a:p>
            <a:pPr marL="514350" indent="-514350">
              <a:buFont typeface="+mj-lt"/>
              <a:buAutoNum type="arabicPeriod"/>
            </a:pPr>
            <a:r>
              <a:rPr lang="en-US" sz="2800" dirty="0">
                <a:solidFill>
                  <a:srgbClr val="FFFF00"/>
                </a:solidFill>
              </a:rPr>
              <a:t>Experiment</a:t>
            </a:r>
            <a:r>
              <a:rPr lang="en-US" sz="2800" dirty="0"/>
              <a:t> – Test your Hypothesis</a:t>
            </a:r>
          </a:p>
          <a:p>
            <a:pPr marL="514350" indent="-514350">
              <a:buFont typeface="+mj-lt"/>
              <a:buAutoNum type="arabicPeriod"/>
            </a:pPr>
            <a:r>
              <a:rPr lang="en-US" sz="2800" dirty="0">
                <a:solidFill>
                  <a:srgbClr val="FFFF00"/>
                </a:solidFill>
              </a:rPr>
              <a:t>Analyze your Data</a:t>
            </a:r>
          </a:p>
          <a:p>
            <a:pPr marL="514350" indent="-514350">
              <a:buFont typeface="+mj-lt"/>
              <a:buAutoNum type="arabicPeriod"/>
            </a:pPr>
            <a:r>
              <a:rPr lang="en-US" sz="2800" dirty="0"/>
              <a:t>Draw a </a:t>
            </a:r>
            <a:r>
              <a:rPr lang="en-US" sz="2800" dirty="0">
                <a:solidFill>
                  <a:srgbClr val="FFFF00"/>
                </a:solidFill>
              </a:rPr>
              <a:t>Conclusion</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8493" y="1562100"/>
            <a:ext cx="3705225"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6639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400" b="0" spc="0" dirty="0">
                <a:ln w="18415" cmpd="sng">
                  <a:solidFill>
                    <a:srgbClr val="FFFFFF"/>
                  </a:solidFill>
                  <a:prstDash val="solid"/>
                </a:ln>
                <a:solidFill>
                  <a:srgbClr val="FFFFFF"/>
                </a:solidFill>
                <a:effectLst>
                  <a:outerShdw blurRad="63500" dir="3600000" algn="tl" rotWithShape="0">
                    <a:srgbClr val="000000">
                      <a:alpha val="70000"/>
                    </a:srgbClr>
                  </a:outerShdw>
                </a:effectLst>
              </a:rPr>
              <a:t>1. Purpose</a:t>
            </a:r>
          </a:p>
        </p:txBody>
      </p:sp>
      <p:sp>
        <p:nvSpPr>
          <p:cNvPr id="3" name="Content Placeholder 2"/>
          <p:cNvSpPr>
            <a:spLocks noGrp="1"/>
          </p:cNvSpPr>
          <p:nvPr>
            <p:ph idx="1"/>
          </p:nvPr>
        </p:nvSpPr>
        <p:spPr>
          <a:xfrm>
            <a:off x="381000" y="1143000"/>
            <a:ext cx="8229600" cy="1447800"/>
          </a:xfrm>
        </p:spPr>
        <p:txBody>
          <a:bodyPr/>
          <a:lstStyle/>
          <a:p>
            <a:r>
              <a:rPr lang="en-US" dirty="0"/>
              <a:t>State the problem that you are attempting to solve.</a:t>
            </a:r>
          </a:p>
          <a:p>
            <a:r>
              <a:rPr lang="en-US" u="sng" dirty="0"/>
              <a:t>Be specific</a:t>
            </a:r>
            <a:r>
              <a:rPr lang="en-US" dirty="0"/>
              <a:t> and avoid broad statements, the more specific your problem the easier you will find a starting point to solve it.</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048000"/>
            <a:ext cx="2743200" cy="35091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304800" y="2667000"/>
            <a:ext cx="5562600" cy="1384995"/>
          </a:xfrm>
          <a:prstGeom prst="rect">
            <a:avLst/>
          </a:prstGeom>
          <a:noFill/>
        </p:spPr>
        <p:txBody>
          <a:bodyPr wrap="square" rtlCol="0">
            <a:spAutoFit/>
          </a:bodyPr>
          <a:lstStyle/>
          <a:p>
            <a:pPr marL="548640" lvl="1" indent="-182880">
              <a:spcBef>
                <a:spcPct val="20000"/>
              </a:spcBef>
              <a:buClr>
                <a:srgbClr val="759AA5">
                  <a:lumMod val="60000"/>
                  <a:lumOff val="40000"/>
                </a:srgbClr>
              </a:buClr>
              <a:buFont typeface="Arial" pitchFamily="34" charset="0"/>
              <a:buChar char="•"/>
            </a:pPr>
            <a:r>
              <a:rPr lang="en-US" sz="2000" dirty="0">
                <a:solidFill>
                  <a:prstClr val="white"/>
                </a:solidFill>
              </a:rPr>
              <a:t>Ex: </a:t>
            </a:r>
            <a:r>
              <a:rPr lang="en-US" sz="2000" u="sng" dirty="0">
                <a:solidFill>
                  <a:prstClr val="white"/>
                </a:solidFill>
              </a:rPr>
              <a:t>Broad Statement </a:t>
            </a:r>
            <a:r>
              <a:rPr lang="en-US" sz="2000" dirty="0">
                <a:solidFill>
                  <a:prstClr val="white"/>
                </a:solidFill>
              </a:rPr>
              <a:t>– “In what conditions do plants grow best?”</a:t>
            </a:r>
          </a:p>
          <a:p>
            <a:pPr lvl="2" indent="-228600">
              <a:spcBef>
                <a:spcPct val="20000"/>
              </a:spcBef>
              <a:buClr>
                <a:srgbClr val="CFC60D"/>
              </a:buClr>
              <a:buFont typeface="Arial" pitchFamily="34" charset="0"/>
              <a:buChar char="•"/>
            </a:pPr>
            <a:r>
              <a:rPr lang="en-US" sz="2000" dirty="0">
                <a:solidFill>
                  <a:srgbClr val="DFE6D0"/>
                </a:solidFill>
              </a:rPr>
              <a:t>This statement is so general that it is almost impossible to design an experiment.</a:t>
            </a:r>
          </a:p>
        </p:txBody>
      </p:sp>
      <p:sp>
        <p:nvSpPr>
          <p:cNvPr id="5" name="TextBox 4">
            <a:extLst>
              <a:ext uri="{FF2B5EF4-FFF2-40B4-BE49-F238E27FC236}">
                <a16:creationId xmlns:a16="http://schemas.microsoft.com/office/drawing/2014/main" id="{9E9378C7-F2E5-C767-9048-AC8EBBAE9D50}"/>
              </a:ext>
            </a:extLst>
          </p:cNvPr>
          <p:cNvSpPr txBox="1"/>
          <p:nvPr/>
        </p:nvSpPr>
        <p:spPr>
          <a:xfrm>
            <a:off x="304800" y="4267200"/>
            <a:ext cx="5486400" cy="2585323"/>
          </a:xfrm>
          <a:prstGeom prst="rect">
            <a:avLst/>
          </a:prstGeom>
          <a:noFill/>
        </p:spPr>
        <p:txBody>
          <a:bodyPr wrap="square" rtlCol="0">
            <a:spAutoFit/>
          </a:bodyPr>
          <a:lstStyle/>
          <a:p>
            <a:pPr marL="548640" lvl="1" indent="-182880">
              <a:spcBef>
                <a:spcPct val="20000"/>
              </a:spcBef>
              <a:buClr>
                <a:srgbClr val="759AA5">
                  <a:lumMod val="60000"/>
                  <a:lumOff val="40000"/>
                </a:srgbClr>
              </a:buClr>
              <a:buFont typeface="Arial" pitchFamily="34" charset="0"/>
              <a:buChar char="•"/>
            </a:pPr>
            <a:r>
              <a:rPr lang="en-US" sz="2000" dirty="0">
                <a:solidFill>
                  <a:prstClr val="white"/>
                </a:solidFill>
              </a:rPr>
              <a:t>Ex: </a:t>
            </a:r>
            <a:r>
              <a:rPr lang="en-US" sz="2000" u="sng" dirty="0">
                <a:solidFill>
                  <a:prstClr val="white"/>
                </a:solidFill>
              </a:rPr>
              <a:t>Specific Statement </a:t>
            </a:r>
            <a:r>
              <a:rPr lang="en-US" sz="2000" dirty="0">
                <a:solidFill>
                  <a:prstClr val="white"/>
                </a:solidFill>
              </a:rPr>
              <a:t>– “Do bean plants grow better in direct sunlight, indirect sunlight, or shade?”</a:t>
            </a:r>
          </a:p>
          <a:p>
            <a:pPr lvl="2" indent="-228600">
              <a:spcBef>
                <a:spcPct val="20000"/>
              </a:spcBef>
              <a:buClr>
                <a:srgbClr val="CFC60D"/>
              </a:buClr>
              <a:buFont typeface="Arial" pitchFamily="34" charset="0"/>
              <a:buChar char="•"/>
            </a:pPr>
            <a:r>
              <a:rPr lang="en-US" sz="2000" dirty="0">
                <a:solidFill>
                  <a:srgbClr val="DFE6D0"/>
                </a:solidFill>
              </a:rPr>
              <a:t>This statement has narrowed down the problem to one plant and one factor determining its growth, making the problem one easily solved through experimentation</a:t>
            </a:r>
            <a:endParaRPr lang="en-US" dirty="0"/>
          </a:p>
          <a:p>
            <a:endParaRPr lang="en-US" dirty="0"/>
          </a:p>
        </p:txBody>
      </p:sp>
    </p:spTree>
    <p:extLst>
      <p:ext uri="{BB962C8B-B14F-4D97-AF65-F5344CB8AC3E}">
        <p14:creationId xmlns:p14="http://schemas.microsoft.com/office/powerpoint/2010/main" val="2160628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rmAutofit/>
          </a:bodyPr>
          <a:lstStyle/>
          <a:p>
            <a:r>
              <a:rPr lang="en-US" sz="4400" b="0" spc="0" dirty="0">
                <a:ln w="18415" cmpd="sng">
                  <a:solidFill>
                    <a:srgbClr val="FFFFFF"/>
                  </a:solidFill>
                  <a:prstDash val="solid"/>
                </a:ln>
                <a:solidFill>
                  <a:srgbClr val="FFFFFF"/>
                </a:solidFill>
                <a:effectLst>
                  <a:outerShdw blurRad="63500" dir="3600000" algn="tl" rotWithShape="0">
                    <a:srgbClr val="000000">
                      <a:alpha val="70000"/>
                    </a:srgbClr>
                  </a:outerShdw>
                </a:effectLst>
              </a:rPr>
              <a:t>2. Research</a:t>
            </a:r>
          </a:p>
        </p:txBody>
      </p:sp>
      <p:sp>
        <p:nvSpPr>
          <p:cNvPr id="3" name="Content Placeholder 2"/>
          <p:cNvSpPr>
            <a:spLocks noGrp="1"/>
          </p:cNvSpPr>
          <p:nvPr>
            <p:ph idx="1"/>
          </p:nvPr>
        </p:nvSpPr>
        <p:spPr>
          <a:xfrm>
            <a:off x="173657" y="1447800"/>
            <a:ext cx="8513143" cy="4525963"/>
          </a:xfrm>
        </p:spPr>
        <p:txBody>
          <a:bodyPr/>
          <a:lstStyle/>
          <a:p>
            <a:r>
              <a:rPr lang="en-US" dirty="0"/>
              <a:t>After stating your problem, it is important to </a:t>
            </a:r>
            <a:r>
              <a:rPr lang="en-US" u="sng" dirty="0"/>
              <a:t>research</a:t>
            </a:r>
            <a:r>
              <a:rPr lang="en-US" dirty="0"/>
              <a:t> your topic.</a:t>
            </a:r>
          </a:p>
          <a:p>
            <a:r>
              <a:rPr lang="en-US" dirty="0"/>
              <a:t>This allows you to form an intelligent </a:t>
            </a:r>
            <a:r>
              <a:rPr lang="en-US" u="sng" dirty="0"/>
              <a:t>Hypothesis</a:t>
            </a:r>
            <a:r>
              <a:rPr lang="en-US" dirty="0"/>
              <a:t>. </a:t>
            </a:r>
          </a:p>
          <a:p>
            <a:r>
              <a:rPr lang="en-US" dirty="0"/>
              <a:t>Document your research well by citing all sources used to formulate your ideas. </a:t>
            </a:r>
          </a:p>
          <a:p>
            <a:pPr lvl="1"/>
            <a:r>
              <a:rPr lang="en-US" dirty="0"/>
              <a:t>Use a variety of sources; databases, books, webpages, newspaper articles, journals.</a:t>
            </a:r>
          </a:p>
          <a:p>
            <a:pPr marL="365760" lvl="1" indent="0">
              <a:buNone/>
            </a:pPr>
            <a:endParaRPr lang="en-U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0" y="4678775"/>
            <a:ext cx="3295650" cy="202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5456" y="4114800"/>
            <a:ext cx="1940221"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7536" y="3725437"/>
            <a:ext cx="1825351" cy="298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657" y="4221504"/>
            <a:ext cx="2036143" cy="248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355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1390</TotalTime>
  <Words>1270</Words>
  <Application>Microsoft Office PowerPoint</Application>
  <PresentationFormat>On-screen Show (4:3)</PresentationFormat>
  <Paragraphs>76</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Tw Cen MT</vt:lpstr>
      <vt:lpstr>Thatch</vt:lpstr>
      <vt:lpstr>THE SCIENTIFIC METHOD</vt:lpstr>
      <vt:lpstr>What is the Scientific Method?</vt:lpstr>
      <vt:lpstr>Why Do We Need It?</vt:lpstr>
      <vt:lpstr>PowerPoint Presentation</vt:lpstr>
      <vt:lpstr>Do You Already Use It?</vt:lpstr>
      <vt:lpstr>PowerPoint Presentation</vt:lpstr>
      <vt:lpstr>Scientific Method Steps</vt:lpstr>
      <vt:lpstr>1. Purpose</vt:lpstr>
      <vt:lpstr>2. Research</vt:lpstr>
      <vt:lpstr>3. Hypothesis </vt:lpstr>
      <vt:lpstr>What If My Hypothesis is Wrong?</vt:lpstr>
      <vt:lpstr>4. Experiment </vt:lpstr>
      <vt:lpstr>Practice</vt:lpstr>
      <vt:lpstr>Now Try It Again! </vt:lpstr>
      <vt:lpstr>5. Analysis</vt:lpstr>
      <vt:lpstr>6. Conclusion</vt:lpstr>
      <vt:lpstr>Now you are an expert on the Scientific Method!</vt:lpstr>
    </vt:vector>
  </TitlesOfParts>
  <Company>College of Veterinary Medicine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 Johnson's Lab</dc:creator>
  <cp:lastModifiedBy>Cory Lesiuk</cp:lastModifiedBy>
  <cp:revision>54</cp:revision>
  <dcterms:created xsi:type="dcterms:W3CDTF">2011-06-20T14:42:50Z</dcterms:created>
  <dcterms:modified xsi:type="dcterms:W3CDTF">2024-01-28T18:48:59Z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518176</vt:lpwstr>
  </property>
  <property fmtid="{D5CDD505-2E9C-101B-9397-08002B2CF9AE}" pid="3" name="NXPowerLiteSettings">
    <vt:lpwstr>F6000400038000</vt:lpwstr>
  </property>
  <property fmtid="{D5CDD505-2E9C-101B-9397-08002B2CF9AE}" pid="4" name="NXPowerLiteVersion">
    <vt:lpwstr>D4.3.1</vt:lpwstr>
  </property>
</Properties>
</file>