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7FE75F-D44F-430A-B749-1814FDC900AC}" type="datetimeFigureOut">
              <a:rPr lang="en-US" smtClean="0"/>
              <a:pPr/>
              <a:t>11/1/2016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21454C-6C3D-4E96-B709-F40A79C9829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i="0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4812"/>
            <a:ext cx="7772400" cy="1000132"/>
          </a:xfrm>
        </p:spPr>
        <p:txBody>
          <a:bodyPr>
            <a:noAutofit/>
          </a:bodyPr>
          <a:lstStyle/>
          <a:p>
            <a:r>
              <a:rPr lang="en-CA" sz="5400" dirty="0" smtClean="0">
                <a:solidFill>
                  <a:srgbClr val="FFFF00"/>
                </a:solidFill>
              </a:rPr>
              <a:t>Skeletal System Introduction</a:t>
            </a:r>
            <a:endParaRPr lang="en-CA" sz="5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3380125"/>
            <a:ext cx="5715039" cy="347787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en-C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Skeletal Functions</a:t>
            </a:r>
          </a:p>
          <a:p>
            <a:pPr algn="ctr">
              <a:buFontTx/>
              <a:buChar char="-"/>
            </a:pPr>
            <a:r>
              <a:rPr lang="en-C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Bone Shapes</a:t>
            </a:r>
          </a:p>
          <a:p>
            <a:pPr algn="ctr">
              <a:buFontTx/>
              <a:buChar char="-"/>
            </a:pPr>
            <a:r>
              <a:rPr lang="en-CA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C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Macro-Anatomy</a:t>
            </a:r>
          </a:p>
          <a:p>
            <a:pPr algn="ctr">
              <a:buFontTx/>
              <a:buChar char="-"/>
            </a:pPr>
            <a:r>
              <a:rPr lang="en-C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Micro- Anatomy</a:t>
            </a:r>
          </a:p>
          <a:p>
            <a:pPr algn="ctr">
              <a:buFontTx/>
              <a:buChar char="-"/>
            </a:pPr>
            <a:r>
              <a:rPr lang="en-C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C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Bone Growth</a:t>
            </a:r>
            <a:endParaRPr lang="en-CA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098" y="71414"/>
            <a:ext cx="7500990" cy="1143000"/>
          </a:xfrm>
        </p:spPr>
        <p:txBody>
          <a:bodyPr/>
          <a:lstStyle/>
          <a:p>
            <a:r>
              <a:rPr lang="en-CA" dirty="0" smtClean="0"/>
              <a:t>Skeletal Functions</a:t>
            </a:r>
            <a:endParaRPr lang="en-CA" dirty="0"/>
          </a:p>
        </p:txBody>
      </p:sp>
      <p:pic>
        <p:nvPicPr>
          <p:cNvPr id="5" name="Picture 4" descr="CranialBo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6" y="3929066"/>
            <a:ext cx="3381372" cy="2905124"/>
          </a:xfrm>
          <a:prstGeom prst="rect">
            <a:avLst/>
          </a:prstGeom>
        </p:spPr>
      </p:pic>
      <p:pic>
        <p:nvPicPr>
          <p:cNvPr id="6" name="Picture 5" descr="muscle mov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484" y="1214422"/>
            <a:ext cx="2400028" cy="2571768"/>
          </a:xfrm>
          <a:prstGeom prst="rect">
            <a:avLst/>
          </a:prstGeom>
        </p:spPr>
      </p:pic>
      <p:pic>
        <p:nvPicPr>
          <p:cNvPr id="7" name="Picture 6" descr="bonemarr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6" y="4043374"/>
            <a:ext cx="2071696" cy="2743212"/>
          </a:xfrm>
          <a:prstGeom prst="rect">
            <a:avLst/>
          </a:prstGeom>
        </p:spPr>
      </p:pic>
      <p:pic>
        <p:nvPicPr>
          <p:cNvPr id="8" name="Picture 7" descr="mineral stor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357694"/>
            <a:ext cx="2809874" cy="22621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05341"/>
            <a:ext cx="407193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CA" sz="3200" b="1" cap="none" spc="0" dirty="0" smtClean="0">
                <a:ln/>
                <a:solidFill>
                  <a:schemeClr val="accent3"/>
                </a:solidFill>
                <a:effectLst/>
              </a:rPr>
              <a:t>Structure/Support</a:t>
            </a:r>
          </a:p>
          <a:p>
            <a:pPr algn="ctr"/>
            <a:r>
              <a:rPr lang="en-CA" sz="3200" b="1" cap="none" spc="0" dirty="0" smtClean="0">
                <a:ln/>
                <a:solidFill>
                  <a:schemeClr val="accent3"/>
                </a:solidFill>
                <a:effectLst/>
              </a:rPr>
              <a:t>Protection</a:t>
            </a:r>
          </a:p>
          <a:p>
            <a:pPr algn="ctr"/>
            <a:r>
              <a:rPr lang="en-CA" sz="3200" b="1" cap="none" spc="0" dirty="0" smtClean="0">
                <a:ln/>
                <a:solidFill>
                  <a:schemeClr val="accent3"/>
                </a:solidFill>
                <a:effectLst/>
              </a:rPr>
              <a:t>Movement</a:t>
            </a:r>
          </a:p>
          <a:p>
            <a:pPr algn="ctr"/>
            <a:r>
              <a:rPr lang="en-CA" sz="3200" b="1" cap="none" spc="0" dirty="0" smtClean="0">
                <a:ln/>
                <a:solidFill>
                  <a:schemeClr val="accent3"/>
                </a:solidFill>
                <a:effectLst/>
              </a:rPr>
              <a:t>Mineral Storage</a:t>
            </a:r>
          </a:p>
          <a:p>
            <a:pPr algn="ctr"/>
            <a:r>
              <a:rPr lang="en-CA" sz="3200" b="1" cap="none" spc="0" dirty="0" err="1" smtClean="0">
                <a:ln/>
                <a:solidFill>
                  <a:schemeClr val="accent3"/>
                </a:solidFill>
                <a:effectLst/>
              </a:rPr>
              <a:t>Hemopoieses</a:t>
            </a:r>
            <a:endParaRPr lang="en-CA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2" name="Picture 2" descr="http://demo.classontheweb.com/TNMatric/ClassXI/images/humanskelt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"/>
            <a:ext cx="2714644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en-CA" dirty="0" smtClean="0"/>
              <a:t>BONE SHAPES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28670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-</a:t>
            </a:r>
            <a:r>
              <a:rPr lang="en-CA" sz="2400" b="1" dirty="0" smtClean="0"/>
              <a:t> Long Bone</a:t>
            </a:r>
            <a:endParaRPr lang="en-CA" sz="2400" b="1" dirty="0"/>
          </a:p>
        </p:txBody>
      </p:sp>
      <p:pic>
        <p:nvPicPr>
          <p:cNvPr id="5" name="Picture 4" descr="long bone anatom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500414"/>
            <a:ext cx="3643338" cy="3357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57298"/>
            <a:ext cx="192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- Short Bone</a:t>
            </a:r>
            <a:endParaRPr lang="en-CA" sz="2400" b="1" dirty="0"/>
          </a:p>
        </p:txBody>
      </p:sp>
      <p:pic>
        <p:nvPicPr>
          <p:cNvPr id="7" name="Picture 6" descr="Capa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3428992" cy="3000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785926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- Irregular</a:t>
            </a:r>
            <a:endParaRPr lang="en-CA" sz="2400" b="1" dirty="0"/>
          </a:p>
        </p:txBody>
      </p:sp>
      <p:pic>
        <p:nvPicPr>
          <p:cNvPr id="9" name="Picture 8" descr="vertebra qui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304" y="714356"/>
            <a:ext cx="2452696" cy="26574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214554"/>
            <a:ext cx="178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- Flat bone</a:t>
            </a:r>
            <a:endParaRPr lang="en-CA" sz="2400" b="1" dirty="0"/>
          </a:p>
        </p:txBody>
      </p:sp>
      <p:pic>
        <p:nvPicPr>
          <p:cNvPr id="11" name="Picture 10" descr="postthoraxsk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928670"/>
            <a:ext cx="2071702" cy="2605090"/>
          </a:xfrm>
          <a:prstGeom prst="rect">
            <a:avLst/>
          </a:prstGeom>
        </p:spPr>
      </p:pic>
      <p:pic>
        <p:nvPicPr>
          <p:cNvPr id="12" name="Picture 11" descr="Cox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809620"/>
            <a:ext cx="2714632" cy="2690818"/>
          </a:xfrm>
          <a:prstGeom prst="rect">
            <a:avLst/>
          </a:prstGeom>
        </p:spPr>
      </p:pic>
      <p:pic>
        <p:nvPicPr>
          <p:cNvPr id="4098" name="Picture 2" descr="http://courses.washington.edu/chordate/453photos/skull_photos/human_ear_ossicl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500438"/>
            <a:ext cx="2714612" cy="33575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780928"/>
            <a:ext cx="178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</a:t>
            </a:r>
            <a:r>
              <a:rPr lang="en-US" sz="2400" b="1" dirty="0" err="1" smtClean="0"/>
              <a:t>Sesamoid</a:t>
            </a:r>
            <a:r>
              <a:rPr lang="en-US" sz="2400" b="1" dirty="0" smtClean="0"/>
              <a:t> bone</a:t>
            </a:r>
            <a:endParaRPr lang="en-US" sz="2400" b="1" dirty="0"/>
          </a:p>
        </p:txBody>
      </p:sp>
      <p:pic>
        <p:nvPicPr>
          <p:cNvPr id="1026" name="Picture 2" descr="http://upload.wikimedia.org/wikipedia/commons/thumb/1/18/Patella_ant.jpg/220px-Patella_a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09620"/>
            <a:ext cx="4968552" cy="513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Sesamoid Bone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5715000" cy="5559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6237312"/>
            <a:ext cx="568863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28184" y="28529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PISIFORM – a </a:t>
            </a:r>
            <a:r>
              <a:rPr lang="en-US" smtClean="0"/>
              <a:t>carpal bone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4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LONG BONE MACRO-ANATOMY</a:t>
            </a:r>
            <a:endParaRPr lang="en-CA" dirty="0"/>
          </a:p>
        </p:txBody>
      </p:sp>
      <p:pic>
        <p:nvPicPr>
          <p:cNvPr id="6" name="Picture 5" descr="trabecul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420888"/>
            <a:ext cx="2646517" cy="2502536"/>
          </a:xfrm>
          <a:prstGeom prst="rect">
            <a:avLst/>
          </a:prstGeom>
        </p:spPr>
      </p:pic>
      <p:pic>
        <p:nvPicPr>
          <p:cNvPr id="7" name="Picture 6" descr="long_bon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000108"/>
            <a:ext cx="3143272" cy="5500726"/>
          </a:xfrm>
          <a:prstGeom prst="rect">
            <a:avLst/>
          </a:prstGeom>
        </p:spPr>
      </p:pic>
      <p:pic>
        <p:nvPicPr>
          <p:cNvPr id="8" name="Picture 7" descr="long bone anatom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0108"/>
            <a:ext cx="3707904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-24"/>
            <a:ext cx="6043626" cy="1143000"/>
          </a:xfrm>
        </p:spPr>
        <p:txBody>
          <a:bodyPr/>
          <a:lstStyle/>
          <a:p>
            <a:r>
              <a:rPr lang="en-CA" dirty="0" smtClean="0"/>
              <a:t>BONE Micro-Anatomy</a:t>
            </a:r>
            <a:endParaRPr lang="en-CA" dirty="0"/>
          </a:p>
        </p:txBody>
      </p:sp>
      <p:pic>
        <p:nvPicPr>
          <p:cNvPr id="4" name="Picture 3" descr="compact_bo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678262"/>
            <a:ext cx="3071834" cy="3108324"/>
          </a:xfrm>
          <a:prstGeom prst="rect">
            <a:avLst/>
          </a:prstGeom>
        </p:spPr>
      </p:pic>
      <p:pic>
        <p:nvPicPr>
          <p:cNvPr id="5" name="Picture 4" descr="spongy b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14290"/>
            <a:ext cx="3143272" cy="3362341"/>
          </a:xfrm>
          <a:prstGeom prst="rect">
            <a:avLst/>
          </a:prstGeom>
        </p:spPr>
      </p:pic>
      <p:pic>
        <p:nvPicPr>
          <p:cNvPr id="6" name="Picture 5" descr="canalic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42" y="3714752"/>
            <a:ext cx="4064000" cy="3060700"/>
          </a:xfrm>
          <a:prstGeom prst="rect">
            <a:avLst/>
          </a:prstGeom>
        </p:spPr>
      </p:pic>
      <p:pic>
        <p:nvPicPr>
          <p:cNvPr id="7" name="Picture 6" descr="osteon structure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857232"/>
            <a:ext cx="3067062" cy="28575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143768" y="1928802"/>
            <a:ext cx="50006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Left Arrow 8"/>
          <p:cNvSpPr/>
          <p:nvPr/>
        </p:nvSpPr>
        <p:spPr>
          <a:xfrm rot="20011216">
            <a:off x="3164449" y="2993938"/>
            <a:ext cx="4214842" cy="7663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46158"/>
          </a:xfrm>
        </p:spPr>
        <p:txBody>
          <a:bodyPr/>
          <a:lstStyle/>
          <a:p>
            <a:r>
              <a:rPr lang="en-CA" dirty="0" smtClean="0"/>
              <a:t>BONE GROWTH</a:t>
            </a:r>
            <a:endParaRPr lang="en-CA" dirty="0"/>
          </a:p>
        </p:txBody>
      </p:sp>
      <p:pic>
        <p:nvPicPr>
          <p:cNvPr id="4" name="Picture 3" descr="ossif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857232"/>
            <a:ext cx="8128000" cy="5976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1143000"/>
          </a:xfrm>
        </p:spPr>
        <p:txBody>
          <a:bodyPr/>
          <a:lstStyle/>
          <a:p>
            <a:r>
              <a:rPr lang="en-CA" dirty="0" smtClean="0"/>
              <a:t>BONE CELLS</a:t>
            </a:r>
            <a:endParaRPr lang="en-CA" dirty="0"/>
          </a:p>
        </p:txBody>
      </p:sp>
      <p:pic>
        <p:nvPicPr>
          <p:cNvPr id="19458" name="Picture 2" descr="http://allaboutim.webs.com/Osteoblast%20VS%20Osteoc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8007" y="1071546"/>
            <a:ext cx="6296025" cy="5786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57298"/>
            <a:ext cx="278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6600"/>
                </a:solidFill>
              </a:rPr>
              <a:t>OSTEO</a:t>
            </a:r>
            <a:r>
              <a:rPr lang="en-CA" sz="2000" b="1" dirty="0" smtClean="0">
                <a:solidFill>
                  <a:srgbClr val="FF0000"/>
                </a:solidFill>
              </a:rPr>
              <a:t>B</a:t>
            </a:r>
            <a:r>
              <a:rPr lang="en-CA" sz="2000" b="1" dirty="0" smtClean="0">
                <a:solidFill>
                  <a:srgbClr val="006600"/>
                </a:solidFill>
              </a:rPr>
              <a:t>LASTS</a:t>
            </a:r>
            <a:r>
              <a:rPr lang="en-CA" sz="2000" b="1" dirty="0" smtClean="0"/>
              <a:t> – Are cells that lay out calcified matrix and   </a:t>
            </a:r>
            <a:r>
              <a:rPr lang="en-CA" sz="2000" b="1" dirty="0" smtClean="0">
                <a:solidFill>
                  <a:srgbClr val="FF0000"/>
                </a:solidFill>
              </a:rPr>
              <a:t>B</a:t>
            </a:r>
            <a:r>
              <a:rPr lang="en-CA" sz="2000" b="1" dirty="0" smtClean="0"/>
              <a:t>uild new bone tissue</a:t>
            </a:r>
            <a:endParaRPr lang="en-CA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00372"/>
            <a:ext cx="2857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OSTEOCYTES</a:t>
            </a:r>
            <a:r>
              <a:rPr lang="en-CA" sz="2000" b="1" dirty="0" smtClean="0"/>
              <a:t> – When </a:t>
            </a:r>
            <a:r>
              <a:rPr lang="en-CA" sz="2000" b="1" dirty="0" err="1" smtClean="0"/>
              <a:t>osteoblasts</a:t>
            </a:r>
            <a:r>
              <a:rPr lang="en-CA" sz="2000" b="1" dirty="0" smtClean="0"/>
              <a:t> cement themselves into a lacuna and become  mature functioning bone cells</a:t>
            </a:r>
            <a:endParaRPr lang="en-C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86388"/>
            <a:ext cx="2857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OSTEO</a:t>
            </a:r>
            <a:r>
              <a:rPr lang="en-CA" sz="2000" b="1" dirty="0" smtClean="0">
                <a:solidFill>
                  <a:srgbClr val="FFFF00"/>
                </a:solidFill>
              </a:rPr>
              <a:t>C</a:t>
            </a:r>
            <a:r>
              <a:rPr lang="en-CA" sz="2000" b="1" dirty="0" smtClean="0">
                <a:solidFill>
                  <a:srgbClr val="FF0000"/>
                </a:solidFill>
              </a:rPr>
              <a:t>LASTS</a:t>
            </a:r>
            <a:r>
              <a:rPr lang="en-CA" sz="2000" b="1" dirty="0" smtClean="0"/>
              <a:t> – Are cells that </a:t>
            </a:r>
            <a:r>
              <a:rPr lang="en-CA" sz="2000" b="1" dirty="0" smtClean="0">
                <a:solidFill>
                  <a:srgbClr val="FFFF00"/>
                </a:solidFill>
              </a:rPr>
              <a:t>C</a:t>
            </a:r>
            <a:r>
              <a:rPr lang="en-CA" sz="2000" b="1" dirty="0" smtClean="0"/>
              <a:t>lear out and remove older bone matrix and free up the minerals</a:t>
            </a:r>
            <a:endParaRPr lang="en-C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keletal System Introductio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keletal Functions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BONE SHAPES&amp;quot;&quot;/&gt;&lt;property id=&quot;20307&quot; value=&quot;258&quot;/&gt;&lt;/object&gt;&lt;object type=&quot;3&quot; unique_id=&quot;10006&quot;&gt;&lt;property id=&quot;20148&quot; value=&quot;5&quot;/&gt;&lt;property id=&quot;20300&quot; value=&quot;Slide 5 - &amp;quot;LONG BONE MACRO-ANATOMY&amp;quot;&quot;/&gt;&lt;property id=&quot;20307&quot; value=&quot;259&quot;/&gt;&lt;/object&gt;&lt;object type=&quot;3&quot; unique_id=&quot;10007&quot;&gt;&lt;property id=&quot;20148&quot; value=&quot;5&quot;/&gt;&lt;property id=&quot;20300&quot; value=&quot;Slide 6 - &amp;quot;BONE Micro-Anatomy&amp;quot;&quot;/&gt;&lt;property id=&quot;20307&quot; value=&quot;260&quot;/&gt;&lt;/object&gt;&lt;object type=&quot;3&quot; unique_id=&quot;10008&quot;&gt;&lt;property id=&quot;20148&quot; value=&quot;5&quot;/&gt;&lt;property id=&quot;20300&quot; value=&quot;Slide 7 - &amp;quot;BONE GROWTH&amp;quot;&quot;/&gt;&lt;property id=&quot;20307&quot; value=&quot;261&quot;/&gt;&lt;/object&gt;&lt;object type=&quot;3&quot; unique_id=&quot;10009&quot;&gt;&lt;property id=&quot;20148&quot; value=&quot;5&quot;/&gt;&lt;property id=&quot;20300&quot; value=&quot;Slide 8 - &amp;quot;BONE CELLS&amp;quot;&quot;/&gt;&lt;property id=&quot;20307&quot; value=&quot;262&quot;/&gt;&lt;/object&gt;&lt;object type=&quot;3&quot; unique_id=&quot;10046&quot;&gt;&lt;property id=&quot;20148&quot; value=&quot;5&quot;/&gt;&lt;property id=&quot;20300&quot; value=&quot;Slide 4 - &amp;quot;Another Sesamoid Bone&amp;quot;&quot;/&gt;&lt;property id=&quot;20307&quot; value=&quot;263&quot;/&gt;&lt;/object&gt;&lt;/object&gt;&lt;object type=&quot;8&quot; unique_id=&quot;1001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998</TotalTime>
  <Words>103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Skeletal System Introduction</vt:lpstr>
      <vt:lpstr>Skeletal Functions</vt:lpstr>
      <vt:lpstr>BONE SHAPES</vt:lpstr>
      <vt:lpstr>Another Sesamoid Bone</vt:lpstr>
      <vt:lpstr>LONG BONE MACRO-ANATOMY</vt:lpstr>
      <vt:lpstr>BONE Micro-Anatomy</vt:lpstr>
      <vt:lpstr>BONE GROWTH</vt:lpstr>
      <vt:lpstr>BONE CELLS</vt:lpstr>
    </vt:vector>
  </TitlesOfParts>
  <Company>SD23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 Introduction</dc:title>
  <dc:creator>KSS</dc:creator>
  <cp:lastModifiedBy>Teacher</cp:lastModifiedBy>
  <cp:revision>32</cp:revision>
  <dcterms:created xsi:type="dcterms:W3CDTF">2009-01-08T19:47:53Z</dcterms:created>
  <dcterms:modified xsi:type="dcterms:W3CDTF">2016-11-01T15:52:37Z</dcterms:modified>
</cp:coreProperties>
</file>